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Average" panose="02000503040000020003" pitchFamily="2" charset="77"/>
      <p:regular r:id="rId26"/>
    </p:embeddedFont>
    <p:embeddedFont>
      <p:font typeface="Oswald"/>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18"/>
  </p:normalViewPr>
  <p:slideViewPr>
    <p:cSldViewPr snapToGrid="0">
      <p:cViewPr varScale="1">
        <p:scale>
          <a:sx n="117" d="100"/>
          <a:sy n="117" d="100"/>
        </p:scale>
        <p:origin x="848"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d.wikipedia.org/wiki/Sensasi"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id.wikipedia.org/wiki/Umpan_balik" TargetMode="External"/><Relationship Id="rId5" Type="http://schemas.openxmlformats.org/officeDocument/2006/relationships/hyperlink" Target="https://id.wikipedia.org/wiki/Teknologi" TargetMode="External"/><Relationship Id="rId4" Type="http://schemas.openxmlformats.org/officeDocument/2006/relationships/hyperlink" Target="https://id.wikipedia.org/wiki/Kompute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2d4aad54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2d4aad54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222222"/>
                </a:solidFill>
                <a:highlight>
                  <a:srgbClr val="FFFFFF"/>
                </a:highlight>
              </a:rPr>
              <a:t>Haptic</a:t>
            </a:r>
            <a:r>
              <a:rPr lang="en" sz="1050">
                <a:solidFill>
                  <a:srgbClr val="222222"/>
                </a:solidFill>
                <a:highlight>
                  <a:srgbClr val="FFFFFF"/>
                </a:highlight>
              </a:rPr>
              <a:t> adalah ilmu mengaplikasikan </a:t>
            </a:r>
            <a:r>
              <a:rPr lang="en" sz="1050" u="sng">
                <a:solidFill>
                  <a:srgbClr val="0B0080"/>
                </a:solidFill>
                <a:highlight>
                  <a:srgbClr val="FFFFFF"/>
                </a:highlight>
                <a:hlinkClick r:id="rId3"/>
              </a:rPr>
              <a:t>sensasi</a:t>
            </a:r>
            <a:r>
              <a:rPr lang="en" sz="1050">
                <a:solidFill>
                  <a:srgbClr val="222222"/>
                </a:solidFill>
                <a:highlight>
                  <a:srgbClr val="FFFFFF"/>
                </a:highlight>
              </a:rPr>
              <a:t> sentuhan ke dalam interaksi manusia dengan </a:t>
            </a:r>
            <a:r>
              <a:rPr lang="en" sz="1050" u="sng">
                <a:solidFill>
                  <a:srgbClr val="0B0080"/>
                </a:solidFill>
                <a:highlight>
                  <a:srgbClr val="FFFFFF"/>
                </a:highlight>
                <a:hlinkClick r:id="rId4"/>
              </a:rPr>
              <a:t>komputer</a:t>
            </a:r>
            <a:r>
              <a:rPr lang="en" sz="1050">
                <a:solidFill>
                  <a:srgbClr val="222222"/>
                </a:solidFill>
                <a:highlight>
                  <a:srgbClr val="FFFFFF"/>
                </a:highlight>
              </a:rPr>
              <a:t>. Haptic berasal dari bahasa Yunani </a:t>
            </a:r>
            <a:r>
              <a:rPr lang="en" sz="1050" i="1">
                <a:solidFill>
                  <a:srgbClr val="222222"/>
                </a:solidFill>
                <a:highlight>
                  <a:srgbClr val="FFFFFF"/>
                </a:highlight>
              </a:rPr>
              <a:t>haptesthai</a:t>
            </a:r>
            <a:r>
              <a:rPr lang="en" sz="1050">
                <a:solidFill>
                  <a:srgbClr val="222222"/>
                </a:solidFill>
                <a:highlight>
                  <a:srgbClr val="FFFFFF"/>
                </a:highlight>
              </a:rPr>
              <a:t> yang artinya 'menyentuh'. Perangkat yang menggunakan </a:t>
            </a:r>
            <a:r>
              <a:rPr lang="en" sz="1050" u="sng">
                <a:solidFill>
                  <a:srgbClr val="0B0080"/>
                </a:solidFill>
                <a:highlight>
                  <a:srgbClr val="FFFFFF"/>
                </a:highlight>
                <a:hlinkClick r:id="rId5"/>
              </a:rPr>
              <a:t>teknologi</a:t>
            </a:r>
            <a:r>
              <a:rPr lang="en" sz="1050">
                <a:solidFill>
                  <a:srgbClr val="222222"/>
                </a:solidFill>
                <a:highlight>
                  <a:srgbClr val="FFFFFF"/>
                </a:highlight>
              </a:rPr>
              <a:t> haptic melibatkan kontak fisik antara komputer dan pengguna. Pengguna dapat memasukan informasi ke dalam komputer dan merasakan </a:t>
            </a:r>
            <a:r>
              <a:rPr lang="en" sz="1050" u="sng">
                <a:solidFill>
                  <a:srgbClr val="0B0080"/>
                </a:solidFill>
                <a:highlight>
                  <a:srgbClr val="FFFFFF"/>
                </a:highlight>
                <a:hlinkClick r:id="rId6"/>
              </a:rPr>
              <a:t>umpan balik</a:t>
            </a:r>
            <a:r>
              <a:rPr lang="en" sz="1050">
                <a:solidFill>
                  <a:srgbClr val="222222"/>
                </a:solidFill>
                <a:highlight>
                  <a:srgbClr val="FFFFFF"/>
                </a:highlight>
              </a:rPr>
              <a:t> dari komputer melalui sensasi di tangan atau bagian tubuh lainnya.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2d4aad54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2d4aad54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6f980f9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2d4aad54d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2d4aad54d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2d4aad54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42d4aad54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2d4aad54d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2d4aad54d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2d4aad54d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2d4aad54d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2d4aad54d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2d4aad54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2d4aad54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2d4aad54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2d4aad54d_1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2d4aad54d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2d4aad54d_1_8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2d4aad54d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2d4aad54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2d4aad54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2d4aad54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2d4aad54d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980f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 lvl="0" indent="0" algn="l" rtl="0">
              <a:lnSpc>
                <a:spcPct val="115000"/>
              </a:lnSpc>
              <a:spcBef>
                <a:spcPts val="0"/>
              </a:spcBef>
              <a:spcAft>
                <a:spcPts val="0"/>
              </a:spcAft>
              <a:buNone/>
            </a:pPr>
            <a:r>
              <a:rPr lang="en">
                <a:solidFill>
                  <a:srgbClr val="212121"/>
                </a:solidFill>
                <a:highlight>
                  <a:srgbClr val="FFFFFF"/>
                </a:highlight>
              </a:rPr>
              <a:t>Karena pusat-pusat ini biasanya terletak di daerah perkotaan, pasien yang tinggal di daerah pedesaan harus melakukan perjalanan untuk dirawat. Oleh karena itu, pasien stroke yang memiliki mobilitas terbatas akan mengalami kesulitan dalam mencapai pusat perawatan, dan, dalam beberapa kasus, mereka mungkin tidak dapat memperoleh perawatan.</a:t>
            </a:r>
            <a:endParaRPr>
              <a:solidFill>
                <a:srgbClr val="212121"/>
              </a:solidFill>
              <a:highlight>
                <a:srgbClr val="FFFFFF"/>
              </a:highlight>
            </a:endParaRPr>
          </a:p>
          <a:p>
            <a:pPr marL="0" marR="25400" lvl="0" indent="0" algn="l" rtl="0">
              <a:lnSpc>
                <a:spcPct val="115000"/>
              </a:lnSpc>
              <a:spcBef>
                <a:spcPts val="0"/>
              </a:spcBef>
              <a:spcAft>
                <a:spcPts val="0"/>
              </a:spcAft>
              <a:buNone/>
            </a:pPr>
            <a:endParaRPr>
              <a:solidFill>
                <a:srgbClr val="212121"/>
              </a:solidFill>
              <a:highlight>
                <a:srgbClr val="FFFFFF"/>
              </a:highlight>
            </a:endParaRPr>
          </a:p>
          <a:p>
            <a:pPr marL="0" marR="25400" lvl="0" indent="0" algn="l" rtl="0">
              <a:lnSpc>
                <a:spcPct val="115000"/>
              </a:lnSpc>
              <a:spcBef>
                <a:spcPts val="0"/>
              </a:spcBef>
              <a:spcAft>
                <a:spcPts val="0"/>
              </a:spcAft>
              <a:buNone/>
            </a:pPr>
            <a:r>
              <a:rPr lang="en">
                <a:solidFill>
                  <a:srgbClr val="212121"/>
                </a:solidFill>
                <a:highlight>
                  <a:srgbClr val="FFFFFF"/>
                </a:highlight>
              </a:rPr>
              <a:t>Selain itu, metode rehabilitasi tradisional membutuhkan banyak fasilitas dan sumber daya manusia karena setiap latihan memerlukan peralatan yang berbeda, dan seorang terapis hanya dapat mengobati satu pasien stroke pada satu waktu [7]. Beberapa penelitian membuktikan bahwa durasi, kapasitas, dan intensitas sesi latihan adalah faktor yang paling penting untuk rehabilitasi motorik yang efektif. Dengan kata lain, hanya latihan yang stabil dan intens dapat secara efektif membantu pasien memulihkan fungsi motorik mereka. Namun, jika pasien tidak dapat memiliki akses yang cukup ke perawatan karena kurangnya terapis dan fasilitas, perawatan yang efisien tidak dijamin.</a:t>
            </a:r>
            <a:endParaRPr>
              <a:solidFill>
                <a:srgbClr val="21212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2d4aad54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42d4aad54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2d4aad54d_1_6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2d4aad54d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2d4aad54d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2d4aad54d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2d4aad54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2d4aad54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 lvl="0" indent="0" algn="l" rtl="0">
              <a:lnSpc>
                <a:spcPct val="115000"/>
              </a:lnSpc>
              <a:spcBef>
                <a:spcPts val="0"/>
              </a:spcBef>
              <a:spcAft>
                <a:spcPts val="0"/>
              </a:spcAft>
              <a:buNone/>
            </a:pPr>
            <a:r>
              <a:rPr lang="en"/>
              <a:t>Terapis disediakan untuk mengevaluasi kemajuan pasien dan dapat menginstruksikan sistem untuk memperbarui kuantitas, intensitas, dan durasi latihan pasien setiap saat.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drive.google.com/file/d/1cbuLJYMLtzTXf2qj09iDjDGmKZJKCycp/view"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latin typeface="Calibri" panose="020F0502020204030204" pitchFamily="34" charset="0"/>
                <a:cs typeface="Calibri" panose="020F0502020204030204" pitchFamily="34" charset="0"/>
              </a:rPr>
              <a:t>AR-REHAB: An Augmented Reality Framework for </a:t>
            </a:r>
            <a:r>
              <a:rPr lang="en" sz="3600" b="1" dirty="0" err="1">
                <a:latin typeface="Calibri" panose="020F0502020204030204" pitchFamily="34" charset="0"/>
                <a:cs typeface="Calibri" panose="020F0502020204030204" pitchFamily="34" charset="0"/>
              </a:rPr>
              <a:t>Poststroke</a:t>
            </a:r>
            <a:r>
              <a:rPr lang="en" sz="3600" b="1" dirty="0">
                <a:latin typeface="Calibri" panose="020F0502020204030204" pitchFamily="34" charset="0"/>
                <a:cs typeface="Calibri" panose="020F0502020204030204" pitchFamily="34" charset="0"/>
              </a:rPr>
              <a:t>-Patient Rehabilitation </a:t>
            </a:r>
            <a:endParaRPr sz="3600" b="1" dirty="0">
              <a:latin typeface="Calibri" panose="020F0502020204030204" pitchFamily="34" charset="0"/>
              <a:cs typeface="Calibri" panose="020F0502020204030204" pitchFamily="34" charset="0"/>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RVA 2018</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err="1">
                <a:latin typeface="Calibri" panose="020F0502020204030204" pitchFamily="34" charset="0"/>
                <a:cs typeface="Calibri" panose="020F0502020204030204" pitchFamily="34" charset="0"/>
              </a:rPr>
              <a:t>Heptic</a:t>
            </a:r>
            <a:r>
              <a:rPr lang="en" b="1" dirty="0">
                <a:latin typeface="Calibri" panose="020F0502020204030204" pitchFamily="34" charset="0"/>
                <a:cs typeface="Calibri" panose="020F0502020204030204" pitchFamily="34" charset="0"/>
              </a:rPr>
              <a:t>-Based Rehabilitation</a:t>
            </a:r>
            <a:endParaRPr b="1" dirty="0">
              <a:latin typeface="Calibri" panose="020F0502020204030204" pitchFamily="34" charset="0"/>
              <a:cs typeface="Calibri" panose="020F0502020204030204" pitchFamily="34" charset="0"/>
            </a:endParaRPr>
          </a:p>
        </p:txBody>
      </p:sp>
      <p:sp>
        <p:nvSpPr>
          <p:cNvPr id="132" name="Google Shape;132;p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marR="25400" lvl="0" indent="0" algn="l" rtl="0">
              <a:spcBef>
                <a:spcPts val="0"/>
              </a:spcBef>
              <a:spcAft>
                <a:spcPts val="0"/>
              </a:spcAft>
              <a:buNone/>
            </a:pPr>
            <a:r>
              <a:rPr lang="en" dirty="0" err="1">
                <a:solidFill>
                  <a:srgbClr val="CCCCCC"/>
                </a:solidFill>
              </a:rPr>
              <a:t>Pasien</a:t>
            </a:r>
            <a:r>
              <a:rPr lang="en" dirty="0">
                <a:solidFill>
                  <a:srgbClr val="CCCCCC"/>
                </a:solidFill>
              </a:rPr>
              <a:t> </a:t>
            </a:r>
            <a:r>
              <a:rPr lang="en" dirty="0" err="1">
                <a:solidFill>
                  <a:srgbClr val="CCCCCC"/>
                </a:solidFill>
              </a:rPr>
              <a:t>dapat</a:t>
            </a:r>
            <a:r>
              <a:rPr lang="en" dirty="0">
                <a:solidFill>
                  <a:srgbClr val="CCCCCC"/>
                </a:solidFill>
              </a:rPr>
              <a:t> </a:t>
            </a:r>
            <a:r>
              <a:rPr lang="en" dirty="0" err="1">
                <a:solidFill>
                  <a:srgbClr val="CCCCCC"/>
                </a:solidFill>
              </a:rPr>
              <a:t>menyentuh</a:t>
            </a:r>
            <a:r>
              <a:rPr lang="en" dirty="0">
                <a:solidFill>
                  <a:srgbClr val="CCCCCC"/>
                </a:solidFill>
              </a:rPr>
              <a:t> </a:t>
            </a:r>
            <a:r>
              <a:rPr lang="en" dirty="0" err="1">
                <a:solidFill>
                  <a:srgbClr val="CCCCCC"/>
                </a:solidFill>
              </a:rPr>
              <a:t>dan</a:t>
            </a:r>
            <a:r>
              <a:rPr lang="en" dirty="0">
                <a:solidFill>
                  <a:srgbClr val="CCCCCC"/>
                </a:solidFill>
              </a:rPr>
              <a:t> </a:t>
            </a:r>
            <a:r>
              <a:rPr lang="en" dirty="0" err="1">
                <a:solidFill>
                  <a:srgbClr val="CCCCCC"/>
                </a:solidFill>
              </a:rPr>
              <a:t>memanipulasi</a:t>
            </a:r>
            <a:r>
              <a:rPr lang="en" dirty="0">
                <a:solidFill>
                  <a:srgbClr val="CCCCCC"/>
                </a:solidFill>
              </a:rPr>
              <a:t> </a:t>
            </a:r>
            <a:r>
              <a:rPr lang="en" dirty="0" err="1">
                <a:solidFill>
                  <a:srgbClr val="CCCCCC"/>
                </a:solidFill>
              </a:rPr>
              <a:t>objek</a:t>
            </a:r>
            <a:r>
              <a:rPr lang="en" dirty="0">
                <a:solidFill>
                  <a:srgbClr val="CCCCCC"/>
                </a:solidFill>
              </a:rPr>
              <a:t> virtual </a:t>
            </a:r>
            <a:r>
              <a:rPr lang="en" dirty="0" err="1">
                <a:solidFill>
                  <a:srgbClr val="CCCCCC"/>
                </a:solidFill>
              </a:rPr>
              <a:t>menggunakan</a:t>
            </a:r>
            <a:r>
              <a:rPr lang="en" dirty="0">
                <a:solidFill>
                  <a:srgbClr val="CCCCCC"/>
                </a:solidFill>
              </a:rPr>
              <a:t> </a:t>
            </a:r>
            <a:r>
              <a:rPr lang="en" dirty="0" err="1">
                <a:solidFill>
                  <a:srgbClr val="CCCCCC"/>
                </a:solidFill>
              </a:rPr>
              <a:t>sistem</a:t>
            </a:r>
            <a:r>
              <a:rPr lang="en" dirty="0">
                <a:solidFill>
                  <a:srgbClr val="CCCCCC"/>
                </a:solidFill>
              </a:rPr>
              <a:t> </a:t>
            </a:r>
            <a:r>
              <a:rPr lang="en" dirty="0" err="1">
                <a:solidFill>
                  <a:srgbClr val="CCCCCC"/>
                </a:solidFill>
              </a:rPr>
              <a:t>tersebut</a:t>
            </a:r>
            <a:r>
              <a:rPr lang="en" dirty="0">
                <a:solidFill>
                  <a:srgbClr val="CCCCCC"/>
                </a:solidFill>
              </a:rPr>
              <a:t>.</a:t>
            </a:r>
            <a:endParaRPr dirty="0">
              <a:solidFill>
                <a:srgbClr val="CCCCCC"/>
              </a:solidFill>
            </a:endParaRPr>
          </a:p>
        </p:txBody>
      </p:sp>
      <p:sp>
        <p:nvSpPr>
          <p:cNvPr id="133" name="Google Shape;133;p2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rgbClr val="CCCCCC"/>
                </a:solidFill>
              </a:rPr>
              <a:t>Selama</a:t>
            </a:r>
            <a:r>
              <a:rPr lang="en" dirty="0">
                <a:solidFill>
                  <a:srgbClr val="CCCCCC"/>
                </a:solidFill>
              </a:rPr>
              <a:t> </a:t>
            </a:r>
            <a:r>
              <a:rPr lang="en" dirty="0" err="1">
                <a:solidFill>
                  <a:srgbClr val="CCCCCC"/>
                </a:solidFill>
              </a:rPr>
              <a:t>ini</a:t>
            </a:r>
            <a:r>
              <a:rPr lang="en" dirty="0">
                <a:solidFill>
                  <a:srgbClr val="CCCCCC"/>
                </a:solidFill>
              </a:rPr>
              <a:t> </a:t>
            </a:r>
            <a:r>
              <a:rPr lang="en" dirty="0" err="1">
                <a:solidFill>
                  <a:srgbClr val="CCCCCC"/>
                </a:solidFill>
              </a:rPr>
              <a:t>digunakan</a:t>
            </a:r>
            <a:r>
              <a:rPr lang="en" dirty="0">
                <a:solidFill>
                  <a:srgbClr val="CCCCCC"/>
                </a:solidFill>
              </a:rPr>
              <a:t> </a:t>
            </a:r>
            <a:r>
              <a:rPr lang="en" dirty="0" err="1">
                <a:solidFill>
                  <a:srgbClr val="CCCCCC"/>
                </a:solidFill>
              </a:rPr>
              <a:t>perangkat</a:t>
            </a:r>
            <a:r>
              <a:rPr lang="en" dirty="0">
                <a:solidFill>
                  <a:srgbClr val="CCCCCC"/>
                </a:solidFill>
              </a:rPr>
              <a:t> </a:t>
            </a:r>
            <a:r>
              <a:rPr lang="en" dirty="0" err="1">
                <a:solidFill>
                  <a:srgbClr val="CCCCCC"/>
                </a:solidFill>
              </a:rPr>
              <a:t>haptik</a:t>
            </a:r>
            <a:r>
              <a:rPr lang="en" dirty="0">
                <a:solidFill>
                  <a:srgbClr val="CCCCCC"/>
                </a:solidFill>
              </a:rPr>
              <a:t> yang </a:t>
            </a:r>
            <a:r>
              <a:rPr lang="en" dirty="0" err="1">
                <a:solidFill>
                  <a:srgbClr val="CCCCCC"/>
                </a:solidFill>
              </a:rPr>
              <a:t>dapat</a:t>
            </a:r>
            <a:r>
              <a:rPr lang="en" dirty="0">
                <a:solidFill>
                  <a:srgbClr val="CCCCCC"/>
                </a:solidFill>
              </a:rPr>
              <a:t> </a:t>
            </a:r>
            <a:r>
              <a:rPr lang="en" dirty="0" err="1">
                <a:solidFill>
                  <a:srgbClr val="CCCCCC"/>
                </a:solidFill>
              </a:rPr>
              <a:t>dipakai</a:t>
            </a:r>
            <a:r>
              <a:rPr lang="en" dirty="0">
                <a:solidFill>
                  <a:srgbClr val="CCCCCC"/>
                </a:solidFill>
              </a:rPr>
              <a:t> </a:t>
            </a:r>
            <a:r>
              <a:rPr lang="en" dirty="0" err="1">
                <a:solidFill>
                  <a:srgbClr val="CCCCCC"/>
                </a:solidFill>
              </a:rPr>
              <a:t>tangan</a:t>
            </a:r>
            <a:r>
              <a:rPr lang="en" dirty="0">
                <a:solidFill>
                  <a:srgbClr val="CCCCCC"/>
                </a:solidFill>
              </a:rPr>
              <a:t> yang </a:t>
            </a:r>
            <a:r>
              <a:rPr lang="en" dirty="0" err="1">
                <a:solidFill>
                  <a:srgbClr val="CCCCCC"/>
                </a:solidFill>
              </a:rPr>
              <a:t>mendukung</a:t>
            </a:r>
            <a:r>
              <a:rPr lang="en" dirty="0">
                <a:solidFill>
                  <a:srgbClr val="CCCCCC"/>
                </a:solidFill>
              </a:rPr>
              <a:t> </a:t>
            </a:r>
            <a:r>
              <a:rPr lang="en" dirty="0" err="1">
                <a:solidFill>
                  <a:srgbClr val="CCCCCC"/>
                </a:solidFill>
              </a:rPr>
              <a:t>interaksi</a:t>
            </a:r>
            <a:r>
              <a:rPr lang="en" dirty="0">
                <a:solidFill>
                  <a:srgbClr val="CCCCCC"/>
                </a:solidFill>
              </a:rPr>
              <a:t> </a:t>
            </a:r>
            <a:r>
              <a:rPr lang="en" dirty="0" err="1">
                <a:solidFill>
                  <a:srgbClr val="CCCCCC"/>
                </a:solidFill>
              </a:rPr>
              <a:t>haptik</a:t>
            </a:r>
            <a:r>
              <a:rPr lang="en" dirty="0">
                <a:solidFill>
                  <a:srgbClr val="CCCCCC"/>
                </a:solidFill>
              </a:rPr>
              <a:t> multipoint.</a:t>
            </a:r>
            <a:endParaRPr dirty="0">
              <a:solidFill>
                <a:srgbClr val="CCCCCC"/>
              </a:solidFill>
            </a:endParaRPr>
          </a:p>
          <a:p>
            <a:pPr marL="0" lvl="0" indent="0" algn="l" rtl="0">
              <a:spcBef>
                <a:spcPts val="1600"/>
              </a:spcBef>
              <a:spcAft>
                <a:spcPts val="0"/>
              </a:spcAft>
              <a:buNone/>
            </a:pPr>
            <a:r>
              <a:rPr lang="en" dirty="0" err="1">
                <a:solidFill>
                  <a:srgbClr val="CCCCCC"/>
                </a:solidFill>
              </a:rPr>
              <a:t>Kekurangan</a:t>
            </a:r>
            <a:r>
              <a:rPr lang="en" dirty="0">
                <a:solidFill>
                  <a:srgbClr val="CCCCCC"/>
                </a:solidFill>
              </a:rPr>
              <a:t> :</a:t>
            </a:r>
            <a:endParaRPr dirty="0">
              <a:solidFill>
                <a:srgbClr val="CCCCCC"/>
              </a:solidFill>
            </a:endParaRPr>
          </a:p>
          <a:p>
            <a:pPr marL="457200" lvl="0" indent="-317500" algn="l" rtl="0">
              <a:spcBef>
                <a:spcPts val="0"/>
              </a:spcBef>
              <a:spcAft>
                <a:spcPts val="0"/>
              </a:spcAft>
              <a:buSzPts val="1400"/>
              <a:buChar char="●"/>
            </a:pPr>
            <a:r>
              <a:rPr lang="en" dirty="0" err="1">
                <a:solidFill>
                  <a:srgbClr val="CCCCCC"/>
                </a:solidFill>
              </a:rPr>
              <a:t>Perangkat</a:t>
            </a:r>
            <a:r>
              <a:rPr lang="en" dirty="0">
                <a:solidFill>
                  <a:srgbClr val="CCCCCC"/>
                </a:solidFill>
              </a:rPr>
              <a:t> </a:t>
            </a:r>
            <a:r>
              <a:rPr lang="en" dirty="0" err="1">
                <a:solidFill>
                  <a:srgbClr val="CCCCCC"/>
                </a:solidFill>
              </a:rPr>
              <a:t>ini</a:t>
            </a:r>
            <a:r>
              <a:rPr lang="en" dirty="0">
                <a:solidFill>
                  <a:srgbClr val="CCCCCC"/>
                </a:solidFill>
              </a:rPr>
              <a:t> </a:t>
            </a:r>
            <a:r>
              <a:rPr lang="en" dirty="0" err="1">
                <a:solidFill>
                  <a:srgbClr val="CCCCCC"/>
                </a:solidFill>
              </a:rPr>
              <a:t>cenderung</a:t>
            </a:r>
            <a:r>
              <a:rPr lang="en" dirty="0">
                <a:solidFill>
                  <a:srgbClr val="CCCCCC"/>
                </a:solidFill>
              </a:rPr>
              <a:t> </a:t>
            </a:r>
            <a:r>
              <a:rPr lang="en" dirty="0" err="1">
                <a:solidFill>
                  <a:srgbClr val="CCCCCC"/>
                </a:solidFill>
              </a:rPr>
              <a:t>besar</a:t>
            </a:r>
            <a:r>
              <a:rPr lang="en" dirty="0">
                <a:solidFill>
                  <a:srgbClr val="CCCCCC"/>
                </a:solidFill>
              </a:rPr>
              <a:t>.</a:t>
            </a:r>
            <a:endParaRPr dirty="0">
              <a:solidFill>
                <a:srgbClr val="CCCCCC"/>
              </a:solidFill>
            </a:endParaRPr>
          </a:p>
          <a:p>
            <a:pPr marL="457200" lvl="0" indent="-317500" algn="l" rtl="0">
              <a:spcBef>
                <a:spcPts val="0"/>
              </a:spcBef>
              <a:spcAft>
                <a:spcPts val="0"/>
              </a:spcAft>
              <a:buSzPts val="1400"/>
              <a:buChar char="●"/>
            </a:pPr>
            <a:r>
              <a:rPr lang="en" dirty="0" err="1">
                <a:solidFill>
                  <a:srgbClr val="CCCCCC"/>
                </a:solidFill>
              </a:rPr>
              <a:t>Tidak</a:t>
            </a:r>
            <a:r>
              <a:rPr lang="en" dirty="0">
                <a:solidFill>
                  <a:srgbClr val="CCCCCC"/>
                </a:solidFill>
              </a:rPr>
              <a:t> </a:t>
            </a:r>
            <a:r>
              <a:rPr lang="en" dirty="0" err="1">
                <a:solidFill>
                  <a:srgbClr val="CCCCCC"/>
                </a:solidFill>
              </a:rPr>
              <a:t>portabel</a:t>
            </a:r>
            <a:endParaRPr dirty="0">
              <a:solidFill>
                <a:srgbClr val="CCCCCC"/>
              </a:solidFill>
            </a:endParaRPr>
          </a:p>
          <a:p>
            <a:pPr marL="457200" lvl="0" indent="-317500" algn="l" rtl="0">
              <a:spcBef>
                <a:spcPts val="0"/>
              </a:spcBef>
              <a:spcAft>
                <a:spcPts val="0"/>
              </a:spcAft>
              <a:buSzPts val="1400"/>
              <a:buChar char="●"/>
            </a:pPr>
            <a:r>
              <a:rPr lang="en" dirty="0" err="1">
                <a:solidFill>
                  <a:srgbClr val="CCCCCC"/>
                </a:solidFill>
              </a:rPr>
              <a:t>Penggunaan</a:t>
            </a:r>
            <a:r>
              <a:rPr lang="en" dirty="0">
                <a:solidFill>
                  <a:srgbClr val="CCCCCC"/>
                </a:solidFill>
              </a:rPr>
              <a:t> </a:t>
            </a:r>
            <a:r>
              <a:rPr lang="en" dirty="0" err="1">
                <a:solidFill>
                  <a:srgbClr val="CCCCCC"/>
                </a:solidFill>
              </a:rPr>
              <a:t>terus</a:t>
            </a:r>
            <a:r>
              <a:rPr lang="en" dirty="0">
                <a:solidFill>
                  <a:srgbClr val="CCCCCC"/>
                </a:solidFill>
              </a:rPr>
              <a:t> </a:t>
            </a:r>
            <a:r>
              <a:rPr lang="en" dirty="0" err="1">
                <a:solidFill>
                  <a:srgbClr val="CCCCCC"/>
                </a:solidFill>
              </a:rPr>
              <a:t>menerus</a:t>
            </a:r>
            <a:r>
              <a:rPr lang="en" dirty="0">
                <a:solidFill>
                  <a:srgbClr val="CCCCCC"/>
                </a:solidFill>
              </a:rPr>
              <a:t> </a:t>
            </a:r>
            <a:r>
              <a:rPr lang="en" dirty="0" err="1">
                <a:solidFill>
                  <a:srgbClr val="CCCCCC"/>
                </a:solidFill>
              </a:rPr>
              <a:t>dapat</a:t>
            </a:r>
            <a:r>
              <a:rPr lang="en" dirty="0">
                <a:solidFill>
                  <a:srgbClr val="CCCCCC"/>
                </a:solidFill>
              </a:rPr>
              <a:t> </a:t>
            </a:r>
            <a:r>
              <a:rPr lang="en" dirty="0" err="1">
                <a:solidFill>
                  <a:srgbClr val="CCCCCC"/>
                </a:solidFill>
              </a:rPr>
              <a:t>menyebabkan</a:t>
            </a:r>
            <a:r>
              <a:rPr lang="en" dirty="0">
                <a:solidFill>
                  <a:srgbClr val="CCCCCC"/>
                </a:solidFill>
              </a:rPr>
              <a:t> </a:t>
            </a:r>
            <a:r>
              <a:rPr lang="en" dirty="0" err="1">
                <a:solidFill>
                  <a:srgbClr val="CCCCCC"/>
                </a:solidFill>
              </a:rPr>
              <a:t>kelelahan</a:t>
            </a:r>
            <a:r>
              <a:rPr lang="en" dirty="0">
                <a:solidFill>
                  <a:srgbClr val="CCCCCC"/>
                </a:solidFill>
              </a:rPr>
              <a:t> </a:t>
            </a:r>
            <a:r>
              <a:rPr lang="en" dirty="0" err="1">
                <a:solidFill>
                  <a:srgbClr val="CCCCCC"/>
                </a:solidFill>
              </a:rPr>
              <a:t>pada</a:t>
            </a:r>
            <a:r>
              <a:rPr lang="en" dirty="0">
                <a:solidFill>
                  <a:srgbClr val="CCCCCC"/>
                </a:solidFill>
              </a:rPr>
              <a:t> </a:t>
            </a:r>
            <a:r>
              <a:rPr lang="en" dirty="0" err="1">
                <a:solidFill>
                  <a:srgbClr val="CCCCCC"/>
                </a:solidFill>
              </a:rPr>
              <a:t>lengan</a:t>
            </a:r>
            <a:r>
              <a:rPr lang="en" dirty="0">
                <a:solidFill>
                  <a:srgbClr val="CCCCCC"/>
                </a:solidFill>
              </a:rPr>
              <a:t> </a:t>
            </a:r>
            <a:r>
              <a:rPr lang="en" dirty="0" err="1">
                <a:solidFill>
                  <a:srgbClr val="CCCCCC"/>
                </a:solidFill>
              </a:rPr>
              <a:t>dan</a:t>
            </a:r>
            <a:r>
              <a:rPr lang="en" dirty="0">
                <a:solidFill>
                  <a:srgbClr val="CCCCCC"/>
                </a:solidFill>
              </a:rPr>
              <a:t> bahu </a:t>
            </a:r>
            <a:r>
              <a:rPr lang="en" dirty="0" err="1">
                <a:solidFill>
                  <a:srgbClr val="CCCCCC"/>
                </a:solidFill>
              </a:rPr>
              <a:t>pasien</a:t>
            </a:r>
            <a:r>
              <a:rPr lang="en" dirty="0">
                <a:solidFill>
                  <a:srgbClr val="CCCCCC"/>
                </a:solidFill>
              </a:rPr>
              <a:t>.</a:t>
            </a:r>
            <a:endParaRPr dirty="0">
              <a:solidFill>
                <a:srgbClr val="CCCCCC"/>
              </a:solidFill>
            </a:endParaRPr>
          </a:p>
          <a:p>
            <a:pPr marL="0" lvl="0" indent="0" algn="l" rtl="0">
              <a:spcBef>
                <a:spcPts val="0"/>
              </a:spcBef>
              <a:spcAft>
                <a:spcPts val="1600"/>
              </a:spcAft>
              <a:buNone/>
            </a:pPr>
            <a:endParaRPr dirty="0">
              <a:solidFill>
                <a:srgbClr val="CCCC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err="1">
                <a:latin typeface="Calibri" panose="020F0502020204030204" pitchFamily="34" charset="0"/>
                <a:cs typeface="Calibri" panose="020F0502020204030204" pitchFamily="34" charset="0"/>
              </a:rPr>
              <a:t>Arsitektur</a:t>
            </a:r>
            <a:r>
              <a:rPr lang="en" sz="3000" b="1" dirty="0">
                <a:latin typeface="Calibri" panose="020F0502020204030204" pitchFamily="34" charset="0"/>
                <a:cs typeface="Calibri" panose="020F0502020204030204" pitchFamily="34" charset="0"/>
              </a:rPr>
              <a:t> </a:t>
            </a:r>
            <a:endParaRPr sz="3000" b="1" dirty="0">
              <a:latin typeface="Calibri" panose="020F0502020204030204" pitchFamily="34" charset="0"/>
              <a:cs typeface="Calibri" panose="020F0502020204030204" pitchFamily="34" charset="0"/>
            </a:endParaRPr>
          </a:p>
        </p:txBody>
      </p:sp>
      <p:sp>
        <p:nvSpPr>
          <p:cNvPr id="139" name="Google Shape;139;p2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Kerangka</a:t>
            </a:r>
            <a:r>
              <a:rPr lang="en" dirty="0"/>
              <a:t> AR-REHAB </a:t>
            </a:r>
            <a:r>
              <a:rPr lang="en" dirty="0" err="1"/>
              <a:t>terdiri</a:t>
            </a:r>
            <a:r>
              <a:rPr lang="en" dirty="0"/>
              <a:t> </a:t>
            </a:r>
            <a:r>
              <a:rPr lang="en" dirty="0" err="1"/>
              <a:t>dari</a:t>
            </a:r>
            <a:r>
              <a:rPr lang="en" dirty="0"/>
              <a:t> </a:t>
            </a:r>
            <a:r>
              <a:rPr lang="en" dirty="0" err="1"/>
              <a:t>dua</a:t>
            </a:r>
            <a:r>
              <a:rPr lang="en" dirty="0"/>
              <a:t> </a:t>
            </a:r>
            <a:r>
              <a:rPr lang="en" dirty="0" err="1"/>
              <a:t>subsistem</a:t>
            </a:r>
            <a:r>
              <a:rPr lang="en" dirty="0"/>
              <a:t>:</a:t>
            </a:r>
            <a:endParaRPr dirty="0"/>
          </a:p>
          <a:p>
            <a:pPr marL="457200" lvl="0" indent="-342900" algn="l" rtl="0">
              <a:spcBef>
                <a:spcPts val="1600"/>
              </a:spcBef>
              <a:spcAft>
                <a:spcPts val="0"/>
              </a:spcAft>
              <a:buSzPts val="1800"/>
              <a:buChar char="●"/>
            </a:pPr>
            <a:r>
              <a:rPr lang="en" dirty="0" err="1"/>
              <a:t>Subsistem</a:t>
            </a:r>
            <a:r>
              <a:rPr lang="en" dirty="0"/>
              <a:t> </a:t>
            </a:r>
            <a:r>
              <a:rPr lang="en" dirty="0" err="1"/>
              <a:t>Pasien</a:t>
            </a:r>
            <a:r>
              <a:rPr lang="en" dirty="0"/>
              <a:t> (</a:t>
            </a:r>
            <a:r>
              <a:rPr lang="en" dirty="0" err="1"/>
              <a:t>subsistem</a:t>
            </a:r>
            <a:r>
              <a:rPr lang="en" dirty="0"/>
              <a:t> yang </a:t>
            </a:r>
            <a:r>
              <a:rPr lang="en" dirty="0" err="1"/>
              <a:t>mencakup</a:t>
            </a:r>
            <a:r>
              <a:rPr lang="en" dirty="0"/>
              <a:t> </a:t>
            </a:r>
            <a:r>
              <a:rPr lang="en" dirty="0" err="1"/>
              <a:t>komponen</a:t>
            </a:r>
            <a:r>
              <a:rPr lang="en" dirty="0"/>
              <a:t> yang </a:t>
            </a:r>
            <a:r>
              <a:rPr lang="en" dirty="0" err="1"/>
              <a:t>bertanggung</a:t>
            </a:r>
            <a:r>
              <a:rPr lang="en" dirty="0"/>
              <a:t> </a:t>
            </a:r>
            <a:r>
              <a:rPr lang="en" dirty="0" err="1"/>
              <a:t>jawab</a:t>
            </a:r>
            <a:r>
              <a:rPr lang="en" dirty="0"/>
              <a:t> </a:t>
            </a:r>
            <a:r>
              <a:rPr lang="en" dirty="0" err="1"/>
              <a:t>untuk</a:t>
            </a:r>
            <a:r>
              <a:rPr lang="en" dirty="0"/>
              <a:t> rendering)</a:t>
            </a:r>
            <a:endParaRPr dirty="0"/>
          </a:p>
          <a:p>
            <a:pPr marL="457200" lvl="0" indent="-342900" algn="l" rtl="0">
              <a:spcBef>
                <a:spcPts val="0"/>
              </a:spcBef>
              <a:spcAft>
                <a:spcPts val="0"/>
              </a:spcAft>
              <a:buSzPts val="1800"/>
              <a:buChar char="●"/>
            </a:pPr>
            <a:r>
              <a:rPr lang="en" dirty="0" err="1"/>
              <a:t>Subsistem</a:t>
            </a:r>
            <a:r>
              <a:rPr lang="en" dirty="0"/>
              <a:t> </a:t>
            </a:r>
            <a:r>
              <a:rPr lang="en" dirty="0" err="1"/>
              <a:t>Terapis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4"/>
          <p:cNvPicPr preferRelativeResize="0"/>
          <p:nvPr/>
        </p:nvPicPr>
        <p:blipFill>
          <a:blip r:embed="rId3">
            <a:alphaModFix/>
          </a:blip>
          <a:stretch>
            <a:fillRect/>
          </a:stretch>
        </p:blipFill>
        <p:spPr>
          <a:xfrm>
            <a:off x="832013" y="281650"/>
            <a:ext cx="7584126" cy="4002475"/>
          </a:xfrm>
          <a:prstGeom prst="rect">
            <a:avLst/>
          </a:prstGeom>
          <a:noFill/>
          <a:ln>
            <a:noFill/>
          </a:ln>
        </p:spPr>
      </p:pic>
      <p:sp>
        <p:nvSpPr>
          <p:cNvPr id="146" name="Google Shape;146;p24"/>
          <p:cNvSpPr txBox="1"/>
          <p:nvPr/>
        </p:nvSpPr>
        <p:spPr>
          <a:xfrm>
            <a:off x="1678775" y="4412375"/>
            <a:ext cx="5592300" cy="44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Calibri" panose="020F0502020204030204" pitchFamily="34" charset="0"/>
                <a:ea typeface="Oswald"/>
                <a:cs typeface="Calibri" panose="020F0502020204030204" pitchFamily="34" charset="0"/>
                <a:sym typeface="Oswald"/>
              </a:rPr>
              <a:t>AR-REHAB architecture as a subsystem view</a:t>
            </a:r>
            <a:endParaRPr sz="1800" dirty="0">
              <a:latin typeface="Calibri" panose="020F0502020204030204" pitchFamily="34" charset="0"/>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err="1">
                <a:latin typeface="Calibri" panose="020F0502020204030204" pitchFamily="34" charset="0"/>
                <a:cs typeface="Calibri" panose="020F0502020204030204" pitchFamily="34" charset="0"/>
              </a:rPr>
              <a:t>Subsistem</a:t>
            </a:r>
            <a:r>
              <a:rPr lang="en" b="1" dirty="0">
                <a:latin typeface="Calibri" panose="020F0502020204030204" pitchFamily="34" charset="0"/>
                <a:cs typeface="Calibri" panose="020F0502020204030204" pitchFamily="34" charset="0"/>
              </a:rPr>
              <a:t> </a:t>
            </a:r>
            <a:r>
              <a:rPr lang="en" b="1" dirty="0" err="1">
                <a:latin typeface="Calibri" panose="020F0502020204030204" pitchFamily="34" charset="0"/>
                <a:cs typeface="Calibri" panose="020F0502020204030204" pitchFamily="34" charset="0"/>
              </a:rPr>
              <a:t>Pasien</a:t>
            </a:r>
            <a:endParaRPr b="1" dirty="0">
              <a:latin typeface="Calibri" panose="020F0502020204030204" pitchFamily="34" charset="0"/>
              <a:cs typeface="Calibri" panose="020F0502020204030204" pitchFamily="34" charset="0"/>
            </a:endParaRPr>
          </a:p>
        </p:txBody>
      </p:sp>
      <p:sp>
        <p:nvSpPr>
          <p:cNvPr id="152" name="Google Shape;152;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Pasien harus login menggunakan komponen Sign-on yang mengakses database profil pasien untuk verifikasi.</a:t>
            </a:r>
            <a:endParaRPr sz="1600"/>
          </a:p>
          <a:p>
            <a:pPr marL="457200" lvl="0" indent="-330200" algn="l" rtl="0">
              <a:spcBef>
                <a:spcPts val="0"/>
              </a:spcBef>
              <a:spcAft>
                <a:spcPts val="0"/>
              </a:spcAft>
              <a:buSzPts val="1600"/>
              <a:buChar char="●"/>
            </a:pPr>
            <a:r>
              <a:rPr lang="en" sz="1600"/>
              <a:t>Modul Sign-on memeriksa informasi dari rencana perawatan pasien dan memasukkannya ke komponen AR Rendering untuk merumuskan latihan yang tepat untuk pasien. </a:t>
            </a:r>
            <a:endParaRPr sz="1600"/>
          </a:p>
          <a:p>
            <a:pPr marL="457200" lvl="0" indent="-330200" algn="l" rtl="0">
              <a:spcBef>
                <a:spcPts val="0"/>
              </a:spcBef>
              <a:spcAft>
                <a:spcPts val="0"/>
              </a:spcAft>
              <a:buSzPts val="1600"/>
              <a:buChar char="●"/>
            </a:pPr>
            <a:r>
              <a:rPr lang="en" sz="1600"/>
              <a:t>Setelah latihan yang tepat dipilih, komponen AR Rendering membangun lingkungan virtual dan menambahkannya ke dalam adegan nyata yang ditangkap di depan pasien. </a:t>
            </a:r>
            <a:endParaRPr sz="1600"/>
          </a:p>
        </p:txBody>
      </p:sp>
      <p:sp>
        <p:nvSpPr>
          <p:cNvPr id="153" name="Google Shape;153;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Adegan augmented diberikan kepada pasien oleh komponen </a:t>
            </a:r>
            <a:r>
              <a:rPr lang="en" sz="1600" i="1"/>
              <a:t>Patient Interface</a:t>
            </a:r>
            <a:r>
              <a:rPr lang="en" sz="1600"/>
              <a:t> yang mampu memberikannya melalui tampilan reguler atau HMD. </a:t>
            </a:r>
            <a:endParaRPr sz="1600"/>
          </a:p>
          <a:p>
            <a:pPr marL="457200" lvl="0" indent="-330200" algn="l" rtl="0">
              <a:spcBef>
                <a:spcPts val="0"/>
              </a:spcBef>
              <a:spcAft>
                <a:spcPts val="0"/>
              </a:spcAft>
              <a:buSzPts val="1600"/>
              <a:buChar char="●"/>
            </a:pPr>
            <a:r>
              <a:rPr lang="en" sz="1600"/>
              <a:t>Antarmuka pelacakan menangkap gerakan tangan dan meneruskannya ke sesi perekam yang menerapkan beberapa filter untuk disimpan secara permanen dalam database.</a:t>
            </a:r>
            <a:endParaRPr sz="1600"/>
          </a:p>
          <a:p>
            <a:pPr marL="457200" lvl="0" indent="-330200" algn="l" rtl="0">
              <a:spcBef>
                <a:spcPts val="0"/>
              </a:spcBef>
              <a:spcAft>
                <a:spcPts val="0"/>
              </a:spcAft>
              <a:buSzPts val="1600"/>
              <a:buChar char="●"/>
            </a:pPr>
            <a:r>
              <a:rPr lang="en" sz="1600"/>
              <a:t>Perubahan  secara berkala yang dikirim oleh antarmuka terapis memodifikasi profil pasien atau rencana perawatan sesuai dengan permintaan.</a:t>
            </a:r>
            <a:endParaRPr sz="1600"/>
          </a:p>
          <a:p>
            <a:pPr marL="457200" lvl="0" indent="0" algn="l" rtl="0">
              <a:spcBef>
                <a:spcPts val="1600"/>
              </a:spcBef>
              <a:spcAft>
                <a:spcPts val="1600"/>
              </a:spcAft>
              <a:buNone/>
            </a:pP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err="1">
                <a:latin typeface="Calibri" panose="020F0502020204030204" pitchFamily="34" charset="0"/>
                <a:cs typeface="Calibri" panose="020F0502020204030204" pitchFamily="34" charset="0"/>
              </a:rPr>
              <a:t>Subsistem</a:t>
            </a:r>
            <a:r>
              <a:rPr lang="en" b="1" dirty="0">
                <a:latin typeface="Calibri" panose="020F0502020204030204" pitchFamily="34" charset="0"/>
                <a:cs typeface="Calibri" panose="020F0502020204030204" pitchFamily="34" charset="0"/>
              </a:rPr>
              <a:t> </a:t>
            </a:r>
            <a:r>
              <a:rPr lang="en" b="1" dirty="0" err="1">
                <a:latin typeface="Calibri" panose="020F0502020204030204" pitchFamily="34" charset="0"/>
                <a:cs typeface="Calibri" panose="020F0502020204030204" pitchFamily="34" charset="0"/>
              </a:rPr>
              <a:t>Terapis</a:t>
            </a:r>
            <a:endParaRPr b="1" dirty="0">
              <a:latin typeface="Calibri" panose="020F0502020204030204" pitchFamily="34" charset="0"/>
              <a:cs typeface="Calibri" panose="020F0502020204030204" pitchFamily="34" charset="0"/>
            </a:endParaRPr>
          </a:p>
        </p:txBody>
      </p:sp>
      <p:sp>
        <p:nvSpPr>
          <p:cNvPr id="159" name="Google Shape;159;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err="1"/>
              <a:t>Sesi</a:t>
            </a:r>
            <a:r>
              <a:rPr lang="en" sz="1600" dirty="0"/>
              <a:t> evaluator </a:t>
            </a:r>
            <a:r>
              <a:rPr lang="en" sz="1600" dirty="0" err="1"/>
              <a:t>dimulai</a:t>
            </a:r>
            <a:r>
              <a:rPr lang="en" sz="1600" dirty="0"/>
              <a:t> </a:t>
            </a:r>
            <a:r>
              <a:rPr lang="en" sz="1600" dirty="0" err="1"/>
              <a:t>setelah</a:t>
            </a:r>
            <a:r>
              <a:rPr lang="en" sz="1600" dirty="0"/>
              <a:t> </a:t>
            </a:r>
            <a:r>
              <a:rPr lang="en" sz="1600" dirty="0" err="1"/>
              <a:t>pasien</a:t>
            </a:r>
            <a:r>
              <a:rPr lang="en" sz="1600" dirty="0"/>
              <a:t> </a:t>
            </a:r>
            <a:r>
              <a:rPr lang="en" sz="1600" dirty="0" err="1"/>
              <a:t>menyelesaikan</a:t>
            </a:r>
            <a:r>
              <a:rPr lang="en" sz="1600" dirty="0"/>
              <a:t> </a:t>
            </a:r>
            <a:r>
              <a:rPr lang="en" sz="1600" dirty="0" err="1"/>
              <a:t>sesi</a:t>
            </a:r>
            <a:r>
              <a:rPr lang="en" sz="1600" dirty="0"/>
              <a:t> </a:t>
            </a:r>
            <a:r>
              <a:rPr lang="en" sz="1600" dirty="0" err="1"/>
              <a:t>mereka</a:t>
            </a:r>
            <a:r>
              <a:rPr lang="en" sz="1600" dirty="0"/>
              <a:t> </a:t>
            </a:r>
            <a:r>
              <a:rPr lang="en" sz="1600" dirty="0" err="1"/>
              <a:t>dan</a:t>
            </a:r>
            <a:r>
              <a:rPr lang="en" sz="1600" dirty="0"/>
              <a:t> </a:t>
            </a:r>
            <a:r>
              <a:rPr lang="en" sz="1600" dirty="0" err="1"/>
              <a:t>mengekstraksi</a:t>
            </a:r>
            <a:r>
              <a:rPr lang="en" sz="1600" dirty="0"/>
              <a:t> </a:t>
            </a:r>
            <a:r>
              <a:rPr lang="en" sz="1600" dirty="0" err="1"/>
              <a:t>nilai</a:t>
            </a:r>
            <a:r>
              <a:rPr lang="en" sz="1600" dirty="0"/>
              <a:t> yang </a:t>
            </a:r>
            <a:r>
              <a:rPr lang="en" sz="1600" dirty="0" err="1"/>
              <a:t>berguna</a:t>
            </a:r>
            <a:r>
              <a:rPr lang="en" sz="1600" dirty="0"/>
              <a:t> </a:t>
            </a:r>
            <a:r>
              <a:rPr lang="en" sz="1600" dirty="0" err="1"/>
              <a:t>untuk</a:t>
            </a:r>
            <a:r>
              <a:rPr lang="en" sz="1600" dirty="0"/>
              <a:t> daftar </a:t>
            </a:r>
            <a:r>
              <a:rPr lang="en" sz="1600" dirty="0" err="1"/>
              <a:t>pengukuran</a:t>
            </a:r>
            <a:r>
              <a:rPr lang="en" sz="1600" dirty="0"/>
              <a:t> yang </a:t>
            </a:r>
            <a:r>
              <a:rPr lang="en" sz="1600" dirty="0" err="1"/>
              <a:t>telah</a:t>
            </a:r>
            <a:r>
              <a:rPr lang="en" sz="1600" dirty="0"/>
              <a:t> </a:t>
            </a:r>
            <a:r>
              <a:rPr lang="en" sz="1600" dirty="0" err="1"/>
              <a:t>ditetapkan</a:t>
            </a:r>
            <a:r>
              <a:rPr lang="en" sz="1600" dirty="0"/>
              <a:t> </a:t>
            </a:r>
            <a:r>
              <a:rPr lang="en" sz="1600" dirty="0" err="1"/>
              <a:t>dan</a:t>
            </a:r>
            <a:r>
              <a:rPr lang="en" sz="1600" dirty="0"/>
              <a:t> </a:t>
            </a:r>
            <a:r>
              <a:rPr lang="en" sz="1600" dirty="0" err="1"/>
              <a:t>menyimpannya</a:t>
            </a:r>
            <a:r>
              <a:rPr lang="en" sz="1600" dirty="0"/>
              <a:t> </a:t>
            </a:r>
            <a:r>
              <a:rPr lang="en" sz="1600" dirty="0" err="1"/>
              <a:t>sebagai</a:t>
            </a:r>
            <a:r>
              <a:rPr lang="en" sz="1600" dirty="0"/>
              <a:t> data </a:t>
            </a:r>
            <a:r>
              <a:rPr lang="en" sz="1600" dirty="0" err="1"/>
              <a:t>kinerja</a:t>
            </a:r>
            <a:r>
              <a:rPr lang="en" sz="1600" dirty="0"/>
              <a:t> </a:t>
            </a:r>
            <a:r>
              <a:rPr lang="en" sz="1600" dirty="0" err="1"/>
              <a:t>pasien</a:t>
            </a:r>
            <a:r>
              <a:rPr lang="en" sz="1600" dirty="0"/>
              <a:t>.</a:t>
            </a:r>
            <a:endParaRPr sz="1600" dirty="0"/>
          </a:p>
          <a:p>
            <a:pPr marL="457200" lvl="0" indent="0" algn="l" rtl="0">
              <a:spcBef>
                <a:spcPts val="1600"/>
              </a:spcBef>
              <a:spcAft>
                <a:spcPts val="1600"/>
              </a:spcAft>
              <a:buNone/>
            </a:pPr>
            <a:endParaRPr sz="1600" dirty="0"/>
          </a:p>
        </p:txBody>
      </p:sp>
      <p:sp>
        <p:nvSpPr>
          <p:cNvPr id="160" name="Google Shape;160;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Antarmuka Terapis, yang pada gilirannya memungkinkan terapis untuk memperbarui profil pasien dan melihat hasil kinerja.</a:t>
            </a:r>
            <a:endParaRPr sz="1600"/>
          </a:p>
          <a:p>
            <a:pPr marL="457200" lvl="0" indent="0" algn="l" rtl="0">
              <a:spcBef>
                <a:spcPts val="1600"/>
              </a:spcBef>
              <a:spcAft>
                <a:spcPts val="1600"/>
              </a:spcAft>
              <a:buNone/>
            </a:pP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265500" y="1802175"/>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err="1">
                <a:latin typeface="Calibri" panose="020F0502020204030204" pitchFamily="34" charset="0"/>
                <a:cs typeface="Calibri" panose="020F0502020204030204" pitchFamily="34" charset="0"/>
              </a:rPr>
              <a:t>Implementasi</a:t>
            </a:r>
            <a:endParaRPr sz="3000" b="1" dirty="0">
              <a:latin typeface="Calibri" panose="020F0502020204030204" pitchFamily="34" charset="0"/>
              <a:cs typeface="Calibri" panose="020F0502020204030204" pitchFamily="34" charset="0"/>
            </a:endParaRPr>
          </a:p>
        </p:txBody>
      </p:sp>
      <p:sp>
        <p:nvSpPr>
          <p:cNvPr id="166" name="Google Shape;166;p27"/>
          <p:cNvSpPr txBox="1">
            <a:spLocks noGrp="1"/>
          </p:cNvSpPr>
          <p:nvPr>
            <p:ph type="body" idx="2"/>
          </p:nvPr>
        </p:nvSpPr>
        <p:spPr>
          <a:xfrm>
            <a:off x="4510500" y="669725"/>
            <a:ext cx="4551600" cy="43002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sz="1400"/>
              <a:t>Dikembangkan di C ++</a:t>
            </a:r>
            <a:endParaRPr sz="1400"/>
          </a:p>
          <a:p>
            <a:pPr marL="457200" lvl="0" indent="-317500" algn="l" rtl="0">
              <a:spcBef>
                <a:spcPts val="0"/>
              </a:spcBef>
              <a:spcAft>
                <a:spcPts val="0"/>
              </a:spcAft>
              <a:buSzPts val="1400"/>
              <a:buChar char="●"/>
            </a:pPr>
            <a:r>
              <a:rPr lang="en" sz="1400"/>
              <a:t>Diimplementasikan berdasarkan platform multithreading</a:t>
            </a:r>
            <a:endParaRPr sz="1400"/>
          </a:p>
          <a:p>
            <a:pPr marL="457200" lvl="0" indent="-317500" algn="l" rtl="0">
              <a:spcBef>
                <a:spcPts val="0"/>
              </a:spcBef>
              <a:spcAft>
                <a:spcPts val="0"/>
              </a:spcAft>
              <a:buSzPts val="1400"/>
              <a:buChar char="●"/>
            </a:pPr>
            <a:r>
              <a:rPr lang="en" sz="1400"/>
              <a:t>Mekanisme Renderisasi AR utama diimplementasikan menggunakan empat API, ARToolKit, CHAI 3D, Open Dy-namics Engine (ODE), dan VirtualHand SDK.</a:t>
            </a:r>
            <a:endParaRPr sz="1400"/>
          </a:p>
          <a:p>
            <a:pPr marL="457200" lvl="0" indent="-317500" algn="l" rtl="0">
              <a:spcBef>
                <a:spcPts val="0"/>
              </a:spcBef>
              <a:spcAft>
                <a:spcPts val="0"/>
              </a:spcAft>
              <a:buSzPts val="1400"/>
              <a:buChar char="●"/>
            </a:pPr>
            <a:r>
              <a:rPr lang="en" sz="1400"/>
              <a:t>API ARToolkit untuk menangkap adegan video dan mencari pola marker</a:t>
            </a:r>
            <a:endParaRPr sz="1400"/>
          </a:p>
          <a:p>
            <a:pPr marL="457200" lvl="0" indent="-317500" algn="l" rtl="0">
              <a:spcBef>
                <a:spcPts val="0"/>
              </a:spcBef>
              <a:spcAft>
                <a:spcPts val="0"/>
              </a:spcAft>
              <a:buSzPts val="1400"/>
              <a:buChar char="●"/>
            </a:pPr>
            <a:r>
              <a:rPr lang="en" sz="1400"/>
              <a:t>Menggunakan ARToolKit untuk melacak gerakan tangan dan menilai kinerjanya</a:t>
            </a:r>
            <a:endParaRPr sz="1400"/>
          </a:p>
          <a:p>
            <a:pPr marL="457200" lvl="0" indent="-317500" algn="l" rtl="0">
              <a:spcBef>
                <a:spcPts val="0"/>
              </a:spcBef>
              <a:spcAft>
                <a:spcPts val="0"/>
              </a:spcAft>
              <a:buSzPts val="1400"/>
              <a:buChar char="●"/>
            </a:pPr>
            <a:r>
              <a:rPr lang="en" sz="1400"/>
              <a:t>CHAI 3D sebagai manajer grafis dan perender yang mengelola grafik adegan dari lingkungan virtual dan menggambarkan lingkungan virtual ke dalam adegan nyata</a:t>
            </a:r>
            <a:endParaRPr sz="1400"/>
          </a:p>
          <a:p>
            <a:pPr marL="457200" lvl="0" indent="-317500" algn="l" rtl="0">
              <a:spcBef>
                <a:spcPts val="0"/>
              </a:spcBef>
              <a:spcAft>
                <a:spcPts val="0"/>
              </a:spcAft>
              <a:buSzPts val="1400"/>
              <a:buChar char="●"/>
            </a:pPr>
            <a:r>
              <a:rPr lang="en" sz="1400"/>
              <a:t>ODE mendeteksi tabrakan antar objek dan menghitung respons</a:t>
            </a:r>
            <a:endParaRPr sz="1400"/>
          </a:p>
          <a:p>
            <a:pPr marL="457200" lvl="0" indent="-317500" algn="l" rtl="0">
              <a:spcBef>
                <a:spcPts val="0"/>
              </a:spcBef>
              <a:spcAft>
                <a:spcPts val="0"/>
              </a:spcAft>
              <a:buSzPts val="1400"/>
              <a:buChar char="●"/>
            </a:pPr>
            <a:r>
              <a:rPr lang="en" sz="1400"/>
              <a:t> VirtualHand SDK dari Immersion Inc. memberikan pose tangan melalui CyberGlove</a:t>
            </a:r>
            <a:endParaRPr sz="1400"/>
          </a:p>
          <a:p>
            <a:pPr marL="457200" lvl="0" indent="0" algn="l" rtl="0">
              <a:spcBef>
                <a:spcPts val="0"/>
              </a:spcBef>
              <a:spcAft>
                <a:spcPts val="1600"/>
              </a:spcAft>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dirty="0">
                <a:latin typeface="Calibri" panose="020F0502020204030204" pitchFamily="34" charset="0"/>
                <a:cs typeface="Calibri" panose="020F0502020204030204" pitchFamily="34" charset="0"/>
              </a:rPr>
              <a:t>LATIHAN </a:t>
            </a:r>
            <a:endParaRPr sz="42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4200" dirty="0">
                <a:latin typeface="Calibri" panose="020F0502020204030204" pitchFamily="34" charset="0"/>
                <a:cs typeface="Calibri" panose="020F0502020204030204" pitchFamily="34" charset="0"/>
              </a:rPr>
              <a:t>AR-REHAB</a:t>
            </a:r>
            <a:endParaRPr sz="4200" dirty="0">
              <a:latin typeface="Calibri" panose="020F0502020204030204" pitchFamily="34" charset="0"/>
              <a:cs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Calibri" panose="020F0502020204030204" pitchFamily="34" charset="0"/>
                <a:cs typeface="Calibri" panose="020F0502020204030204" pitchFamily="34" charset="0"/>
              </a:rPr>
              <a:t>~</a:t>
            </a:r>
            <a:endParaRPr sz="3000" dirty="0">
              <a:latin typeface="Calibri" panose="020F0502020204030204" pitchFamily="34" charset="0"/>
              <a:cs typeface="Calibri" panose="020F0502020204030204" pitchFamily="34" charset="0"/>
            </a:endParaRPr>
          </a:p>
        </p:txBody>
      </p:sp>
      <p:sp>
        <p:nvSpPr>
          <p:cNvPr id="177" name="Google Shape;177;p2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Jenis latihan dibagi menjadi dua kategori :</a:t>
            </a:r>
            <a:endParaRPr sz="1400"/>
          </a:p>
          <a:p>
            <a:pPr marL="457200" lvl="0" indent="-317500" algn="l" rtl="0">
              <a:spcBef>
                <a:spcPts val="0"/>
              </a:spcBef>
              <a:spcAft>
                <a:spcPts val="0"/>
              </a:spcAft>
              <a:buSzPts val="1400"/>
              <a:buChar char="●"/>
            </a:pPr>
            <a:r>
              <a:rPr lang="en" sz="1400"/>
              <a:t>nongame-based (cup and shelf)</a:t>
            </a:r>
            <a:endParaRPr sz="1400"/>
          </a:p>
          <a:p>
            <a:pPr marL="457200" lvl="0" indent="-317500" algn="l" rtl="0">
              <a:spcBef>
                <a:spcPts val="0"/>
              </a:spcBef>
              <a:spcAft>
                <a:spcPts val="0"/>
              </a:spcAft>
              <a:buSzPts val="1400"/>
              <a:buChar char="●"/>
            </a:pPr>
            <a:r>
              <a:rPr lang="en" sz="1400"/>
              <a:t>game-based (cannonball, air-hockey, and block)</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Dalam latihan berbasis permainan, pasien akan bermain melawan komputer dan mencoba untuk mencetak gol maksimum, sementara di jenis lainnya, pasien akan diminta untuk melakukan skenario statis yang lebih sederhana.</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311700" y="445025"/>
            <a:ext cx="374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Calibri" panose="020F0502020204030204" pitchFamily="34" charset="0"/>
                <a:cs typeface="Calibri" panose="020F0502020204030204" pitchFamily="34" charset="0"/>
              </a:rPr>
              <a:t>Self Exercise</a:t>
            </a:r>
            <a:endParaRPr b="1" dirty="0">
              <a:latin typeface="Calibri" panose="020F0502020204030204" pitchFamily="34" charset="0"/>
              <a:cs typeface="Calibri" panose="020F0502020204030204" pitchFamily="34" charset="0"/>
            </a:endParaRPr>
          </a:p>
        </p:txBody>
      </p:sp>
      <p:sp>
        <p:nvSpPr>
          <p:cNvPr id="183" name="Google Shape;183;p30"/>
          <p:cNvSpPr txBox="1">
            <a:spLocks noGrp="1"/>
          </p:cNvSpPr>
          <p:nvPr>
            <p:ph type="body" idx="1"/>
          </p:nvPr>
        </p:nvSpPr>
        <p:spPr>
          <a:xfrm>
            <a:off x="311700" y="1152475"/>
            <a:ext cx="37428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Memindahkan cangkir ke target.</a:t>
            </a:r>
            <a:endParaRPr/>
          </a:p>
        </p:txBody>
      </p:sp>
      <p:sp>
        <p:nvSpPr>
          <p:cNvPr id="184" name="Google Shape;184;p3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Untuk mengevaluasi kemampuan subjek mengikuti jalur visual yang ditentukan secara tepat.</a:t>
            </a:r>
            <a:endParaRPr/>
          </a:p>
          <a:p>
            <a:pPr marL="457200" lvl="0" indent="-317500" algn="l" rtl="0">
              <a:spcBef>
                <a:spcPts val="0"/>
              </a:spcBef>
              <a:spcAft>
                <a:spcPts val="0"/>
              </a:spcAft>
              <a:buSzPts val="1400"/>
              <a:buChar char="●"/>
            </a:pPr>
            <a:r>
              <a:rPr lang="en"/>
              <a:t>Memindahkan cangkir ke target dengan mengikuti jalur vertikal dan horisontal.</a:t>
            </a:r>
            <a:endParaRPr/>
          </a:p>
        </p:txBody>
      </p:sp>
      <p:sp>
        <p:nvSpPr>
          <p:cNvPr id="185" name="Google Shape;185;p30"/>
          <p:cNvSpPr txBox="1">
            <a:spLocks noGrp="1"/>
          </p:cNvSpPr>
          <p:nvPr>
            <p:ph type="title"/>
          </p:nvPr>
        </p:nvSpPr>
        <p:spPr>
          <a:xfrm>
            <a:off x="4572000" y="445025"/>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Calibri" panose="020F0502020204030204" pitchFamily="34" charset="0"/>
                <a:cs typeface="Calibri" panose="020F0502020204030204" pitchFamily="34" charset="0"/>
              </a:rPr>
              <a:t>Cup</a:t>
            </a:r>
            <a:r>
              <a:rPr lang="en" dirty="0">
                <a:latin typeface="Calibri" panose="020F0502020204030204" pitchFamily="34" charset="0"/>
                <a:cs typeface="Calibri" panose="020F0502020204030204" pitchFamily="34" charset="0"/>
              </a:rPr>
              <a:t> </a:t>
            </a:r>
            <a:r>
              <a:rPr lang="en" b="1" dirty="0">
                <a:latin typeface="Calibri" panose="020F0502020204030204" pitchFamily="34" charset="0"/>
                <a:cs typeface="Calibri" panose="020F0502020204030204" pitchFamily="34" charset="0"/>
              </a:rPr>
              <a:t>Exercise</a:t>
            </a:r>
            <a:endParaRPr b="1" dirty="0">
              <a:latin typeface="Calibri" panose="020F0502020204030204" pitchFamily="34" charset="0"/>
              <a:cs typeface="Calibri" panose="020F0502020204030204" pitchFamily="34" charset="0"/>
            </a:endParaRPr>
          </a:p>
        </p:txBody>
      </p:sp>
      <p:pic>
        <p:nvPicPr>
          <p:cNvPr id="186" name="Google Shape;186;p30"/>
          <p:cNvPicPr preferRelativeResize="0"/>
          <p:nvPr/>
        </p:nvPicPr>
        <p:blipFill rotWithShape="1">
          <a:blip r:embed="rId3">
            <a:alphaModFix/>
          </a:blip>
          <a:srcRect l="734" t="8786" r="49997" b="8555"/>
          <a:stretch/>
        </p:blipFill>
        <p:spPr>
          <a:xfrm>
            <a:off x="5402200" y="2571750"/>
            <a:ext cx="2167875" cy="2273200"/>
          </a:xfrm>
          <a:prstGeom prst="rect">
            <a:avLst/>
          </a:prstGeom>
          <a:noFill/>
          <a:ln>
            <a:noFill/>
          </a:ln>
        </p:spPr>
      </p:pic>
      <p:pic>
        <p:nvPicPr>
          <p:cNvPr id="187" name="Google Shape;187;p30"/>
          <p:cNvPicPr preferRelativeResize="0"/>
          <p:nvPr/>
        </p:nvPicPr>
        <p:blipFill rotWithShape="1">
          <a:blip r:embed="rId4">
            <a:alphaModFix/>
          </a:blip>
          <a:srcRect l="48229" t="2246" r="2596" b="52994"/>
          <a:stretch/>
        </p:blipFill>
        <p:spPr>
          <a:xfrm>
            <a:off x="856975" y="1658975"/>
            <a:ext cx="2336976" cy="1329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dirty="0">
                <a:latin typeface="Calibri" panose="020F0502020204030204" pitchFamily="34" charset="0"/>
                <a:cs typeface="Calibri" panose="020F0502020204030204" pitchFamily="34" charset="0"/>
              </a:rPr>
              <a:t>HASIL </a:t>
            </a:r>
            <a:endParaRPr sz="42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4200" dirty="0">
                <a:latin typeface="Calibri" panose="020F0502020204030204" pitchFamily="34" charset="0"/>
                <a:cs typeface="Calibri" panose="020F0502020204030204" pitchFamily="34" charset="0"/>
              </a:rPr>
              <a:t>AR-REHAB</a:t>
            </a:r>
            <a:endParaRPr sz="4200" dirty="0">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txBox="1">
            <a:spLocks noGrp="1"/>
          </p:cNvSpPr>
          <p:nvPr>
            <p:ph type="title" idx="4294967295"/>
          </p:nvPr>
        </p:nvSpPr>
        <p:spPr>
          <a:xfrm>
            <a:off x="6511679" y="721429"/>
            <a:ext cx="2379989"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b="1" dirty="0">
                <a:solidFill>
                  <a:schemeClr val="lt1"/>
                </a:solidFill>
                <a:latin typeface="Calibri" panose="020F0502020204030204" pitchFamily="34" charset="0"/>
                <a:cs typeface="Calibri" panose="020F0502020204030204" pitchFamily="34" charset="0"/>
              </a:rPr>
              <a:t>The Team</a:t>
            </a:r>
            <a:endParaRPr sz="3800" b="1" dirty="0">
              <a:solidFill>
                <a:schemeClr val="lt1"/>
              </a:solidFill>
              <a:latin typeface="Calibri" panose="020F0502020204030204" pitchFamily="34" charset="0"/>
              <a:cs typeface="Calibri" panose="020F0502020204030204" pitchFamily="34" charset="0"/>
            </a:endParaRPr>
          </a:p>
        </p:txBody>
      </p:sp>
      <p:pic>
        <p:nvPicPr>
          <p:cNvPr id="67" name="Google Shape;67;p14" descr="Corporate headshot of a woman"/>
          <p:cNvPicPr preferRelativeResize="0"/>
          <p:nvPr/>
        </p:nvPicPr>
        <p:blipFill>
          <a:blip r:embed="rId3">
            <a:alphaModFix/>
          </a:blip>
          <a:stretch>
            <a:fillRect/>
          </a:stretch>
        </p:blipFill>
        <p:spPr>
          <a:xfrm>
            <a:off x="431463" y="1322225"/>
            <a:ext cx="1644300" cy="1644300"/>
          </a:xfrm>
          <a:prstGeom prst="ellipse">
            <a:avLst/>
          </a:prstGeom>
          <a:noFill/>
          <a:ln>
            <a:noFill/>
          </a:ln>
        </p:spPr>
      </p:pic>
      <p:sp>
        <p:nvSpPr>
          <p:cNvPr id="68" name="Google Shape;68;p14"/>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Afrian Mutfiatul C.</a:t>
            </a:r>
            <a:endParaRPr sz="1700">
              <a:solidFill>
                <a:schemeClr val="dk1"/>
              </a:solidFill>
            </a:endParaRPr>
          </a:p>
        </p:txBody>
      </p:sp>
      <p:cxnSp>
        <p:nvCxnSpPr>
          <p:cNvPr id="69" name="Google Shape;69;p14"/>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70" name="Google Shape;70;p14"/>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300"/>
              <a:t>05111540000005</a:t>
            </a:r>
            <a:endParaRPr sz="1300"/>
          </a:p>
        </p:txBody>
      </p:sp>
      <p:pic>
        <p:nvPicPr>
          <p:cNvPr id="71" name="Google Shape;71;p14"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72" name="Google Shape;72;p14"/>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dk1"/>
                </a:solidFill>
              </a:rPr>
              <a:t>Davin </a:t>
            </a:r>
            <a:r>
              <a:rPr lang="en" sz="1700" dirty="0" err="1">
                <a:solidFill>
                  <a:schemeClr val="dk1"/>
                </a:solidFill>
              </a:rPr>
              <a:t>Masasih</a:t>
            </a:r>
            <a:endParaRPr sz="1700" dirty="0">
              <a:solidFill>
                <a:schemeClr val="dk1"/>
              </a:solidFill>
            </a:endParaRPr>
          </a:p>
        </p:txBody>
      </p:sp>
      <p:cxnSp>
        <p:nvCxnSpPr>
          <p:cNvPr id="73" name="Google Shape;73;p14"/>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74" name="Google Shape;74;p14"/>
          <p:cNvSpPr txBox="1">
            <a:spLocks noGrp="1"/>
          </p:cNvSpPr>
          <p:nvPr>
            <p:ph type="body" idx="4294967295"/>
          </p:nvPr>
        </p:nvSpPr>
        <p:spPr>
          <a:xfrm>
            <a:off x="237454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300" dirty="0"/>
              <a:t>05111540000113</a:t>
            </a:r>
            <a:endParaRPr sz="1300" dirty="0"/>
          </a:p>
        </p:txBody>
      </p:sp>
      <p:pic>
        <p:nvPicPr>
          <p:cNvPr id="75" name="Google Shape;75;p14"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76" name="Google Shape;76;p14"/>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Rafidah Rafalia</a:t>
            </a:r>
            <a:endParaRPr sz="1700">
              <a:solidFill>
                <a:schemeClr val="dk1"/>
              </a:solidFill>
            </a:endParaRPr>
          </a:p>
        </p:txBody>
      </p:sp>
      <p:cxnSp>
        <p:nvCxnSpPr>
          <p:cNvPr id="77" name="Google Shape;77;p14"/>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78" name="Google Shape;78;p14"/>
          <p:cNvSpPr txBox="1">
            <a:spLocks noGrp="1"/>
          </p:cNvSpPr>
          <p:nvPr>
            <p:ph type="body" idx="4294967295"/>
          </p:nvPr>
        </p:nvSpPr>
        <p:spPr>
          <a:xfrm>
            <a:off x="4584169"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300"/>
              <a:t>05111540000139</a:t>
            </a:r>
            <a:endParaRPr sz="1300"/>
          </a:p>
        </p:txBody>
      </p:sp>
      <p:pic>
        <p:nvPicPr>
          <p:cNvPr id="79" name="Google Shape;79;p14"/>
          <p:cNvPicPr preferRelativeResize="0"/>
          <p:nvPr/>
        </p:nvPicPr>
        <p:blipFill>
          <a:blip r:embed="rId6">
            <a:alphaModFix/>
          </a:blip>
          <a:stretch>
            <a:fillRect/>
          </a:stretch>
        </p:blipFill>
        <p:spPr>
          <a:xfrm>
            <a:off x="4835899" y="1320475"/>
            <a:ext cx="1771575" cy="1771575"/>
          </a:xfrm>
          <a:prstGeom prst="rect">
            <a:avLst/>
          </a:prstGeom>
          <a:noFill/>
          <a:ln>
            <a:noFill/>
          </a:ln>
        </p:spPr>
      </p:pic>
      <p:pic>
        <p:nvPicPr>
          <p:cNvPr id="80" name="Google Shape;80;p14"/>
          <p:cNvPicPr preferRelativeResize="0"/>
          <p:nvPr/>
        </p:nvPicPr>
        <p:blipFill>
          <a:blip r:embed="rId7">
            <a:alphaModFix/>
          </a:blip>
          <a:stretch>
            <a:fillRect/>
          </a:stretch>
        </p:blipFill>
        <p:spPr>
          <a:xfrm>
            <a:off x="367200" y="1320475"/>
            <a:ext cx="1771575" cy="1771575"/>
          </a:xfrm>
          <a:prstGeom prst="rect">
            <a:avLst/>
          </a:prstGeom>
          <a:noFill/>
          <a:ln>
            <a:noFill/>
          </a:ln>
        </p:spPr>
      </p:pic>
      <p:pic>
        <p:nvPicPr>
          <p:cNvPr id="81" name="Google Shape;81;p14"/>
          <p:cNvPicPr preferRelativeResize="0"/>
          <p:nvPr/>
        </p:nvPicPr>
        <p:blipFill>
          <a:blip r:embed="rId8">
            <a:alphaModFix/>
          </a:blip>
          <a:stretch>
            <a:fillRect/>
          </a:stretch>
        </p:blipFill>
        <p:spPr>
          <a:xfrm>
            <a:off x="2594925" y="1303875"/>
            <a:ext cx="1849775" cy="21722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body" idx="4294967295"/>
          </p:nvPr>
        </p:nvSpPr>
        <p:spPr>
          <a:xfrm>
            <a:off x="2899150" y="4610075"/>
            <a:ext cx="7855200" cy="1416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1600" dirty="0"/>
              <a:t>Hasil </a:t>
            </a:r>
            <a:r>
              <a:rPr lang="en" sz="1600" dirty="0" err="1"/>
              <a:t>analisis</a:t>
            </a:r>
            <a:r>
              <a:rPr lang="en" sz="1600" dirty="0"/>
              <a:t> </a:t>
            </a:r>
            <a:r>
              <a:rPr lang="en" sz="1600" dirty="0" err="1"/>
              <a:t>latihan</a:t>
            </a:r>
            <a:r>
              <a:rPr lang="en" sz="1600" dirty="0"/>
              <a:t> </a:t>
            </a:r>
            <a:r>
              <a:rPr lang="en" sz="1600" dirty="0" err="1"/>
              <a:t>rak</a:t>
            </a:r>
            <a:endParaRPr sz="1600" dirty="0"/>
          </a:p>
        </p:txBody>
      </p:sp>
      <p:pic>
        <p:nvPicPr>
          <p:cNvPr id="198" name="Google Shape;198;p32"/>
          <p:cNvPicPr preferRelativeResize="0"/>
          <p:nvPr/>
        </p:nvPicPr>
        <p:blipFill>
          <a:blip r:embed="rId3">
            <a:alphaModFix/>
          </a:blip>
          <a:stretch>
            <a:fillRect/>
          </a:stretch>
        </p:blipFill>
        <p:spPr>
          <a:xfrm>
            <a:off x="1327875" y="1061300"/>
            <a:ext cx="6838950" cy="350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body" idx="4294967295"/>
          </p:nvPr>
        </p:nvSpPr>
        <p:spPr>
          <a:xfrm>
            <a:off x="2899150" y="4610075"/>
            <a:ext cx="7855200" cy="1416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1600"/>
              <a:t>Hasil analisis latihan cangkir</a:t>
            </a:r>
            <a:endParaRPr sz="1600"/>
          </a:p>
        </p:txBody>
      </p:sp>
      <p:pic>
        <p:nvPicPr>
          <p:cNvPr id="204" name="Google Shape;204;p33"/>
          <p:cNvPicPr preferRelativeResize="0"/>
          <p:nvPr/>
        </p:nvPicPr>
        <p:blipFill>
          <a:blip r:embed="rId3">
            <a:alphaModFix/>
          </a:blip>
          <a:stretch>
            <a:fillRect/>
          </a:stretch>
        </p:blipFill>
        <p:spPr>
          <a:xfrm>
            <a:off x="1175250" y="1076450"/>
            <a:ext cx="6991350" cy="342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Calibri" panose="020F0502020204030204" pitchFamily="34" charset="0"/>
                <a:cs typeface="Calibri" panose="020F0502020204030204" pitchFamily="34" charset="0"/>
              </a:rPr>
              <a:t>Kesimpulan</a:t>
            </a:r>
            <a:endParaRPr b="1" dirty="0">
              <a:latin typeface="Calibri" panose="020F0502020204030204" pitchFamily="34" charset="0"/>
              <a:cs typeface="Calibri" panose="020F0502020204030204" pitchFamily="34" charset="0"/>
            </a:endParaRPr>
          </a:p>
        </p:txBody>
      </p:sp>
      <p:sp>
        <p:nvSpPr>
          <p:cNvPr id="210" name="Google Shape;210;p3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AR-REHAB </a:t>
            </a:r>
            <a:r>
              <a:rPr lang="en" sz="1600" dirty="0" err="1"/>
              <a:t>sangat</a:t>
            </a:r>
            <a:r>
              <a:rPr lang="en" sz="1600" dirty="0"/>
              <a:t> </a:t>
            </a:r>
            <a:r>
              <a:rPr lang="en" sz="1600" dirty="0" err="1"/>
              <a:t>sesuai</a:t>
            </a:r>
            <a:r>
              <a:rPr lang="en" sz="1600" dirty="0"/>
              <a:t> </a:t>
            </a:r>
            <a:r>
              <a:rPr lang="en" sz="1600" dirty="0" err="1"/>
              <a:t>untuk</a:t>
            </a:r>
            <a:r>
              <a:rPr lang="en" sz="1600" dirty="0"/>
              <a:t> </a:t>
            </a:r>
            <a:r>
              <a:rPr lang="en" sz="1600" dirty="0" err="1"/>
              <a:t>membantu</a:t>
            </a:r>
            <a:r>
              <a:rPr lang="en" sz="1600" dirty="0"/>
              <a:t> </a:t>
            </a:r>
            <a:r>
              <a:rPr lang="en" sz="1600" dirty="0" err="1"/>
              <a:t>perkembangan</a:t>
            </a:r>
            <a:r>
              <a:rPr lang="en" sz="1600" dirty="0"/>
              <a:t> </a:t>
            </a:r>
            <a:r>
              <a:rPr lang="en" sz="1600" dirty="0" err="1"/>
              <a:t>motorik</a:t>
            </a:r>
            <a:r>
              <a:rPr lang="en" sz="1600" dirty="0"/>
              <a:t> </a:t>
            </a:r>
            <a:r>
              <a:rPr lang="en" sz="1600" dirty="0" err="1"/>
              <a:t>pada</a:t>
            </a:r>
            <a:r>
              <a:rPr lang="en" sz="1600" dirty="0"/>
              <a:t> </a:t>
            </a:r>
            <a:r>
              <a:rPr lang="en" sz="1600" dirty="0" err="1"/>
              <a:t>pasien</a:t>
            </a:r>
            <a:r>
              <a:rPr lang="en" sz="1600" dirty="0"/>
              <a:t> </a:t>
            </a:r>
            <a:r>
              <a:rPr lang="en" sz="1600" dirty="0" err="1"/>
              <a:t>pasca</a:t>
            </a:r>
            <a:r>
              <a:rPr lang="en" sz="1600" dirty="0"/>
              <a:t> stroke.</a:t>
            </a:r>
            <a:endParaRPr sz="1600" dirty="0"/>
          </a:p>
          <a:p>
            <a:pPr marL="457200" lvl="0" indent="-330200" algn="l" rtl="0">
              <a:spcBef>
                <a:spcPts val="1600"/>
              </a:spcBef>
              <a:spcAft>
                <a:spcPts val="0"/>
              </a:spcAft>
              <a:buSzPts val="1600"/>
              <a:buChar char="●"/>
            </a:pPr>
            <a:r>
              <a:rPr lang="en" sz="1600" dirty="0"/>
              <a:t>AR-REHAB </a:t>
            </a:r>
            <a:r>
              <a:rPr lang="en" sz="1600" dirty="0" err="1"/>
              <a:t>dapat</a:t>
            </a:r>
            <a:r>
              <a:rPr lang="en" sz="1600" dirty="0"/>
              <a:t> </a:t>
            </a:r>
            <a:r>
              <a:rPr lang="en" sz="1600" dirty="0" err="1"/>
              <a:t>digunakan</a:t>
            </a:r>
            <a:r>
              <a:rPr lang="en" sz="1600" dirty="0"/>
              <a:t> </a:t>
            </a:r>
            <a:r>
              <a:rPr lang="en" sz="1600" dirty="0" err="1"/>
              <a:t>untuk</a:t>
            </a:r>
            <a:r>
              <a:rPr lang="en" sz="1600" dirty="0"/>
              <a:t> </a:t>
            </a:r>
            <a:r>
              <a:rPr lang="en" sz="1600" dirty="0" err="1"/>
              <a:t>mengukur</a:t>
            </a:r>
            <a:r>
              <a:rPr lang="en" sz="1600" dirty="0"/>
              <a:t> </a:t>
            </a:r>
            <a:r>
              <a:rPr lang="en" sz="1600" dirty="0" err="1"/>
              <a:t>beberapa</a:t>
            </a:r>
            <a:r>
              <a:rPr lang="en" sz="1600" dirty="0"/>
              <a:t> </a:t>
            </a:r>
            <a:r>
              <a:rPr lang="en" sz="1600" dirty="0" err="1"/>
              <a:t>faktor</a:t>
            </a:r>
            <a:r>
              <a:rPr lang="en" sz="1600" dirty="0"/>
              <a:t> </a:t>
            </a:r>
            <a:r>
              <a:rPr lang="en" sz="1600" dirty="0" err="1"/>
              <a:t>kinerja</a:t>
            </a:r>
            <a:r>
              <a:rPr lang="en" sz="1600" dirty="0"/>
              <a:t> </a:t>
            </a:r>
            <a:r>
              <a:rPr lang="en" sz="1600" dirty="0" err="1"/>
              <a:t>penting</a:t>
            </a:r>
            <a:r>
              <a:rPr lang="en" sz="1600" dirty="0"/>
              <a:t> yang </a:t>
            </a:r>
            <a:r>
              <a:rPr lang="en" sz="1600" dirty="0" err="1"/>
              <a:t>dapat</a:t>
            </a:r>
            <a:r>
              <a:rPr lang="en" sz="1600" dirty="0"/>
              <a:t> </a:t>
            </a:r>
            <a:r>
              <a:rPr lang="en" sz="1600" dirty="0" err="1"/>
              <a:t>digunakan</a:t>
            </a:r>
            <a:r>
              <a:rPr lang="en" sz="1600" dirty="0"/>
              <a:t> </a:t>
            </a:r>
            <a:r>
              <a:rPr lang="en" sz="1600" dirty="0" err="1"/>
              <a:t>untuk</a:t>
            </a:r>
            <a:r>
              <a:rPr lang="en" sz="1600" dirty="0"/>
              <a:t> </a:t>
            </a:r>
            <a:r>
              <a:rPr lang="en" sz="1600" dirty="0" err="1"/>
              <a:t>menilai</a:t>
            </a:r>
            <a:r>
              <a:rPr lang="en" sz="1600" dirty="0"/>
              <a:t> </a:t>
            </a:r>
            <a:r>
              <a:rPr lang="en" sz="1600" dirty="0" err="1"/>
              <a:t>kemajuan</a:t>
            </a:r>
            <a:r>
              <a:rPr lang="en" sz="1600" dirty="0"/>
              <a:t> </a:t>
            </a:r>
            <a:r>
              <a:rPr lang="en" sz="1600" dirty="0" err="1"/>
              <a:t>perawatan</a:t>
            </a:r>
            <a:r>
              <a:rPr lang="en" sz="1600" dirty="0"/>
              <a:t> </a:t>
            </a:r>
            <a:r>
              <a:rPr lang="en" sz="1600" dirty="0" err="1"/>
              <a:t>pasien</a:t>
            </a:r>
            <a:r>
              <a:rPr lang="en" sz="1600" dirty="0"/>
              <a:t>.</a:t>
            </a:r>
            <a:endParaRPr sz="1600" dirty="0">
              <a:solidFill>
                <a:srgbClr val="FF0000"/>
              </a:solidFill>
            </a:endParaRPr>
          </a:p>
        </p:txBody>
      </p:sp>
      <p:sp>
        <p:nvSpPr>
          <p:cNvPr id="211" name="Google Shape;211;p3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Dari sudut pandang desain yang memanfaatkan proses rehabilitasi berbasis VR dan proses rehabilitasi berbasis dunia nyata dengan kamera web 2D tambahan dan penanda fidusia, membuat proses rehabilitasi menjadi lebih mudah dan menyenangkan.</a:t>
            </a:r>
            <a:endParaRPr sz="1600"/>
          </a:p>
          <a:p>
            <a:pPr marL="0" lvl="0" indent="0" algn="l" rtl="0">
              <a:spcBef>
                <a:spcPts val="1600"/>
              </a:spcBef>
              <a:spcAft>
                <a:spcPts val="1600"/>
              </a:spcAft>
              <a:buNone/>
            </a:pP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err="1">
                <a:latin typeface="Calibri" panose="020F0502020204030204" pitchFamily="34" charset="0"/>
                <a:cs typeface="Calibri" panose="020F0502020204030204" pitchFamily="34" charset="0"/>
              </a:rPr>
              <a:t>Terima</a:t>
            </a:r>
            <a:r>
              <a:rPr lang="en" b="1" dirty="0">
                <a:latin typeface="Calibri" panose="020F0502020204030204" pitchFamily="34" charset="0"/>
                <a:cs typeface="Calibri" panose="020F0502020204030204" pitchFamily="34" charset="0"/>
              </a:rPr>
              <a:t> Kasih</a:t>
            </a:r>
            <a:endParaRPr b="1" dirty="0">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cs typeface="Calibri" panose="020F0502020204030204" pitchFamily="34" charset="0"/>
              </a:rPr>
              <a:t>PENDAHULUAN</a:t>
            </a:r>
            <a:endParaRPr b="1"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00" y="1019650"/>
            <a:ext cx="8520600" cy="58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err="1">
                <a:latin typeface="Calibri" panose="020F0502020204030204" pitchFamily="34" charset="0"/>
                <a:cs typeface="Calibri" panose="020F0502020204030204" pitchFamily="34" charset="0"/>
              </a:rPr>
              <a:t>Masalah</a:t>
            </a:r>
            <a:endParaRPr b="1" dirty="0">
              <a:latin typeface="Calibri" panose="020F0502020204030204" pitchFamily="34" charset="0"/>
              <a:cs typeface="Calibri" panose="020F0502020204030204" pitchFamily="34" charset="0"/>
            </a:endParaRPr>
          </a:p>
        </p:txBody>
      </p:sp>
      <p:sp>
        <p:nvSpPr>
          <p:cNvPr id="92" name="Google Shape;92;p16"/>
          <p:cNvSpPr txBox="1">
            <a:spLocks noGrp="1"/>
          </p:cNvSpPr>
          <p:nvPr>
            <p:ph type="body" idx="1"/>
          </p:nvPr>
        </p:nvSpPr>
        <p:spPr>
          <a:xfrm>
            <a:off x="311700" y="1679958"/>
            <a:ext cx="8520600" cy="2084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400" dirty="0"/>
              <a:t>HEMIPLEGIA </a:t>
            </a:r>
            <a:r>
              <a:rPr lang="en" sz="1400" dirty="0" err="1"/>
              <a:t>adalah</a:t>
            </a:r>
            <a:r>
              <a:rPr lang="en" sz="1400" dirty="0"/>
              <a:t> </a:t>
            </a:r>
            <a:r>
              <a:rPr lang="en" sz="1400" dirty="0" err="1"/>
              <a:t>kondisi</a:t>
            </a:r>
            <a:r>
              <a:rPr lang="en" sz="1400" dirty="0"/>
              <a:t> </a:t>
            </a:r>
            <a:r>
              <a:rPr lang="en" sz="1400" dirty="0" err="1"/>
              <a:t>medis</a:t>
            </a:r>
            <a:r>
              <a:rPr lang="en" sz="1400" dirty="0"/>
              <a:t> di mana </a:t>
            </a:r>
            <a:r>
              <a:rPr lang="en" sz="1400" dirty="0" err="1"/>
              <a:t>seorang</a:t>
            </a:r>
            <a:r>
              <a:rPr lang="en" sz="1400" dirty="0"/>
              <a:t> </a:t>
            </a:r>
            <a:r>
              <a:rPr lang="en" sz="1400" dirty="0" err="1"/>
              <a:t>pasien</a:t>
            </a:r>
            <a:r>
              <a:rPr lang="en" sz="1400" dirty="0"/>
              <a:t> </a:t>
            </a:r>
            <a:r>
              <a:rPr lang="en" sz="1400" dirty="0" err="1"/>
              <a:t>menderita</a:t>
            </a:r>
            <a:r>
              <a:rPr lang="en" sz="1400" dirty="0"/>
              <a:t> </a:t>
            </a:r>
            <a:r>
              <a:rPr lang="en" sz="1400" dirty="0" err="1"/>
              <a:t>kelumpuhan</a:t>
            </a:r>
            <a:r>
              <a:rPr lang="en" sz="1400" dirty="0"/>
              <a:t> total </a:t>
            </a:r>
            <a:r>
              <a:rPr lang="en" sz="1400" dirty="0" err="1"/>
              <a:t>atau</a:t>
            </a:r>
            <a:r>
              <a:rPr lang="en" sz="1400" dirty="0"/>
              <a:t> </a:t>
            </a:r>
            <a:r>
              <a:rPr lang="en" sz="1400" dirty="0" err="1"/>
              <a:t>parsial</a:t>
            </a:r>
            <a:r>
              <a:rPr lang="en" sz="1400" dirty="0"/>
              <a:t> </a:t>
            </a:r>
            <a:r>
              <a:rPr lang="en" sz="1400" dirty="0" err="1"/>
              <a:t>lengan</a:t>
            </a:r>
            <a:r>
              <a:rPr lang="en" sz="1400" dirty="0"/>
              <a:t>, kaki, </a:t>
            </a:r>
            <a:r>
              <a:rPr lang="en" sz="1400" dirty="0" err="1"/>
              <a:t>maupun</a:t>
            </a:r>
            <a:r>
              <a:rPr lang="en" sz="1400" dirty="0"/>
              <a:t> </a:t>
            </a:r>
            <a:r>
              <a:rPr lang="en" sz="1400" dirty="0" err="1"/>
              <a:t>tubuh</a:t>
            </a:r>
            <a:r>
              <a:rPr lang="en" sz="1400" dirty="0"/>
              <a:t>. Stroke </a:t>
            </a:r>
            <a:r>
              <a:rPr lang="en" sz="1400" dirty="0" err="1"/>
              <a:t>adalah</a:t>
            </a:r>
            <a:r>
              <a:rPr lang="en" sz="1400" dirty="0"/>
              <a:t> salah </a:t>
            </a:r>
            <a:r>
              <a:rPr lang="en" sz="1400" dirty="0" err="1"/>
              <a:t>satu</a:t>
            </a:r>
            <a:r>
              <a:rPr lang="en" sz="1400" dirty="0"/>
              <a:t> </a:t>
            </a:r>
            <a:r>
              <a:rPr lang="en" sz="1400" dirty="0" err="1"/>
              <a:t>penyebab</a:t>
            </a:r>
            <a:r>
              <a:rPr lang="en" sz="1400" dirty="0"/>
              <a:t> hemiplegia yang paling </a:t>
            </a:r>
            <a:r>
              <a:rPr lang="en" sz="1400" dirty="0" err="1"/>
              <a:t>terkenal</a:t>
            </a:r>
            <a:r>
              <a:rPr lang="en" sz="1400" dirty="0"/>
              <a:t>. Stroke </a:t>
            </a:r>
            <a:r>
              <a:rPr lang="en" sz="1400" dirty="0" err="1"/>
              <a:t>terjadi</a:t>
            </a:r>
            <a:r>
              <a:rPr lang="en" sz="1400" dirty="0"/>
              <a:t> </a:t>
            </a:r>
            <a:r>
              <a:rPr lang="en" sz="1400" dirty="0" err="1"/>
              <a:t>ketika</a:t>
            </a:r>
            <a:r>
              <a:rPr lang="en" sz="1400" dirty="0"/>
              <a:t> </a:t>
            </a:r>
            <a:r>
              <a:rPr lang="en" sz="1400" dirty="0" err="1"/>
              <a:t>pasokan</a:t>
            </a:r>
            <a:r>
              <a:rPr lang="en" sz="1400" dirty="0"/>
              <a:t> </a:t>
            </a:r>
            <a:r>
              <a:rPr lang="en" sz="1400" dirty="0" err="1"/>
              <a:t>darah</a:t>
            </a:r>
            <a:r>
              <a:rPr lang="en" sz="1400" dirty="0"/>
              <a:t> </a:t>
            </a:r>
            <a:r>
              <a:rPr lang="en" sz="1400" dirty="0" err="1"/>
              <a:t>ke</a:t>
            </a:r>
            <a:r>
              <a:rPr lang="en" sz="1400" dirty="0"/>
              <a:t> </a:t>
            </a:r>
            <a:r>
              <a:rPr lang="en" sz="1400" dirty="0" err="1"/>
              <a:t>otak</a:t>
            </a:r>
            <a:r>
              <a:rPr lang="en" sz="1400" dirty="0"/>
              <a:t> </a:t>
            </a:r>
            <a:r>
              <a:rPr lang="en" sz="1400" dirty="0" err="1"/>
              <a:t>terganggu</a:t>
            </a:r>
            <a:r>
              <a:rPr lang="en" sz="1400" dirty="0"/>
              <a:t>, </a:t>
            </a:r>
            <a:r>
              <a:rPr lang="en" sz="1400" dirty="0" err="1"/>
              <a:t>menyebabkan</a:t>
            </a:r>
            <a:r>
              <a:rPr lang="en" sz="1400" dirty="0"/>
              <a:t> </a:t>
            </a:r>
            <a:r>
              <a:rPr lang="en" sz="1400" dirty="0" err="1"/>
              <a:t>kerusakan</a:t>
            </a:r>
            <a:r>
              <a:rPr lang="en" sz="1400" dirty="0"/>
              <a:t> </a:t>
            </a:r>
            <a:r>
              <a:rPr lang="en" sz="1400" dirty="0" err="1"/>
              <a:t>permanen</a:t>
            </a:r>
            <a:r>
              <a:rPr lang="en" sz="1400" dirty="0"/>
              <a:t> </a:t>
            </a:r>
            <a:r>
              <a:rPr lang="en" sz="1400" dirty="0" err="1"/>
              <a:t>pada</a:t>
            </a:r>
            <a:r>
              <a:rPr lang="en" sz="1400" dirty="0"/>
              <a:t> </a:t>
            </a:r>
            <a:r>
              <a:rPr lang="en" sz="1400" dirty="0" err="1"/>
              <a:t>otak</a:t>
            </a:r>
            <a:r>
              <a:rPr lang="en" sz="1400" dirty="0"/>
              <a:t> </a:t>
            </a:r>
            <a:r>
              <a:rPr lang="en" sz="1400" dirty="0" err="1"/>
              <a:t>manusia</a:t>
            </a:r>
            <a:r>
              <a:rPr lang="en" sz="1400" dirty="0"/>
              <a:t> </a:t>
            </a:r>
            <a:r>
              <a:rPr lang="en" sz="1400" dirty="0" err="1"/>
              <a:t>dan</a:t>
            </a:r>
            <a:r>
              <a:rPr lang="en" sz="1400" dirty="0"/>
              <a:t> </a:t>
            </a:r>
            <a:r>
              <a:rPr lang="en" sz="1400" dirty="0" err="1"/>
              <a:t>mengakibatkan</a:t>
            </a:r>
            <a:r>
              <a:rPr lang="en" sz="1400" dirty="0"/>
              <a:t> </a:t>
            </a:r>
            <a:r>
              <a:rPr lang="en" sz="1400" dirty="0" err="1"/>
              <a:t>kematian</a:t>
            </a:r>
            <a:r>
              <a:rPr lang="en" sz="1400" dirty="0"/>
              <a:t> </a:t>
            </a:r>
            <a:r>
              <a:rPr lang="en" sz="1400" dirty="0" err="1"/>
              <a:t>atau</a:t>
            </a:r>
            <a:r>
              <a:rPr lang="en" sz="1400" dirty="0"/>
              <a:t> </a:t>
            </a:r>
            <a:r>
              <a:rPr lang="en" sz="1400" dirty="0" err="1"/>
              <a:t>cacat</a:t>
            </a:r>
            <a:r>
              <a:rPr lang="en" sz="1400" dirty="0"/>
              <a:t> </a:t>
            </a:r>
            <a:r>
              <a:rPr lang="en" sz="1400" dirty="0" err="1"/>
              <a:t>permanen</a:t>
            </a:r>
            <a:r>
              <a:rPr lang="en" sz="1400" dirty="0"/>
              <a:t>. </a:t>
            </a:r>
            <a:r>
              <a:rPr lang="en" sz="1400" dirty="0" err="1"/>
              <a:t>Sebagian</a:t>
            </a:r>
            <a:r>
              <a:rPr lang="en" sz="1400" dirty="0"/>
              <a:t> </a:t>
            </a:r>
            <a:r>
              <a:rPr lang="en" sz="1400" dirty="0" err="1"/>
              <a:t>besar</a:t>
            </a:r>
            <a:r>
              <a:rPr lang="en" sz="1400" dirty="0"/>
              <a:t> orang-orang yang </a:t>
            </a:r>
            <a:r>
              <a:rPr lang="en" sz="1400" dirty="0" err="1"/>
              <a:t>selamat</a:t>
            </a:r>
            <a:r>
              <a:rPr lang="en" sz="1400" dirty="0"/>
              <a:t> </a:t>
            </a:r>
            <a:r>
              <a:rPr lang="en" sz="1400" dirty="0" err="1"/>
              <a:t>dari</a:t>
            </a:r>
            <a:r>
              <a:rPr lang="en" sz="1400" dirty="0"/>
              <a:t> stroke </a:t>
            </a:r>
            <a:r>
              <a:rPr lang="en" sz="1400" dirty="0" err="1"/>
              <a:t>menderita</a:t>
            </a:r>
            <a:r>
              <a:rPr lang="en" sz="1400" dirty="0"/>
              <a:t> </a:t>
            </a:r>
            <a:r>
              <a:rPr lang="en" sz="1400" dirty="0" err="1"/>
              <a:t>cacat</a:t>
            </a:r>
            <a:r>
              <a:rPr lang="en" sz="1400" dirty="0"/>
              <a:t> </a:t>
            </a:r>
            <a:r>
              <a:rPr lang="en" sz="1400" dirty="0" err="1"/>
              <a:t>kecil</a:t>
            </a:r>
            <a:r>
              <a:rPr lang="en" sz="1400" dirty="0"/>
              <a:t> </a:t>
            </a:r>
            <a:r>
              <a:rPr lang="en" sz="1400" dirty="0" err="1"/>
              <a:t>hingga</a:t>
            </a:r>
            <a:r>
              <a:rPr lang="en" sz="1400" dirty="0"/>
              <a:t> </a:t>
            </a:r>
            <a:r>
              <a:rPr lang="en" sz="1400" dirty="0" err="1"/>
              <a:t>besar</a:t>
            </a:r>
            <a:r>
              <a:rPr lang="en" sz="1400" dirty="0"/>
              <a:t> </a:t>
            </a:r>
            <a:r>
              <a:rPr lang="en" sz="1400" dirty="0" err="1"/>
              <a:t>dalam</a:t>
            </a:r>
            <a:r>
              <a:rPr lang="en" sz="1400" dirty="0"/>
              <a:t> </a:t>
            </a:r>
            <a:r>
              <a:rPr lang="en" sz="1400" dirty="0" err="1"/>
              <a:t>kemampuan</a:t>
            </a:r>
            <a:r>
              <a:rPr lang="en" sz="1400" dirty="0"/>
              <a:t> </a:t>
            </a:r>
            <a:r>
              <a:rPr lang="en" sz="1400" dirty="0" err="1"/>
              <a:t>motorik</a:t>
            </a:r>
            <a:r>
              <a:rPr lang="en" sz="1400" dirty="0"/>
              <a:t> </a:t>
            </a:r>
            <a:r>
              <a:rPr lang="en" sz="1400" dirty="0" err="1"/>
              <a:t>fungsional</a:t>
            </a:r>
            <a:r>
              <a:rPr lang="en" sz="1400" dirty="0"/>
              <a:t> </a:t>
            </a:r>
            <a:r>
              <a:rPr lang="en" sz="1400" dirty="0" err="1"/>
              <a:t>mereka</a:t>
            </a:r>
            <a:r>
              <a:rPr lang="en" sz="1400" dirty="0"/>
              <a:t>. Oleh </a:t>
            </a:r>
            <a:r>
              <a:rPr lang="en" sz="1400" dirty="0" err="1"/>
              <a:t>karena</a:t>
            </a:r>
            <a:r>
              <a:rPr lang="en" sz="1400" dirty="0"/>
              <a:t> </a:t>
            </a:r>
            <a:r>
              <a:rPr lang="en" sz="1400" dirty="0" err="1"/>
              <a:t>itu</a:t>
            </a:r>
            <a:r>
              <a:rPr lang="en" sz="1400" dirty="0"/>
              <a:t>, </a:t>
            </a:r>
            <a:r>
              <a:rPr lang="en" sz="1400" dirty="0" err="1"/>
              <a:t>kebanyakan</a:t>
            </a:r>
            <a:r>
              <a:rPr lang="en" sz="1400" dirty="0"/>
              <a:t> </a:t>
            </a:r>
            <a:r>
              <a:rPr lang="en" sz="1400" dirty="0" err="1"/>
              <a:t>dari</a:t>
            </a:r>
            <a:r>
              <a:rPr lang="en" sz="1400" dirty="0"/>
              <a:t> </a:t>
            </a:r>
            <a:r>
              <a:rPr lang="en" sz="1400" dirty="0" err="1"/>
              <a:t>mereka</a:t>
            </a:r>
            <a:r>
              <a:rPr lang="en" sz="1400" dirty="0"/>
              <a:t> </a:t>
            </a:r>
            <a:r>
              <a:rPr lang="en" sz="1400" dirty="0" err="1"/>
              <a:t>tidak</a:t>
            </a:r>
            <a:r>
              <a:rPr lang="en" sz="1400" dirty="0"/>
              <a:t> </a:t>
            </a:r>
            <a:r>
              <a:rPr lang="en" sz="1400" dirty="0" err="1"/>
              <a:t>dapat</a:t>
            </a:r>
            <a:r>
              <a:rPr lang="en" sz="1400" dirty="0"/>
              <a:t> </a:t>
            </a:r>
            <a:r>
              <a:rPr lang="en" sz="1400" dirty="0" err="1"/>
              <a:t>mempertahankan</a:t>
            </a:r>
            <a:r>
              <a:rPr lang="en" sz="1400" dirty="0"/>
              <a:t> </a:t>
            </a:r>
            <a:r>
              <a:rPr lang="en" sz="1400" dirty="0" err="1"/>
              <a:t>aktivitas</a:t>
            </a:r>
            <a:r>
              <a:rPr lang="en" sz="1400" dirty="0"/>
              <a:t> </a:t>
            </a:r>
            <a:r>
              <a:rPr lang="en" sz="1400" dirty="0" err="1"/>
              <a:t>kehidupan</a:t>
            </a:r>
            <a:r>
              <a:rPr lang="en" sz="1400" dirty="0"/>
              <a:t> </a:t>
            </a:r>
            <a:r>
              <a:rPr lang="en" sz="1400" dirty="0" err="1"/>
              <a:t>sehari-hari</a:t>
            </a:r>
            <a:r>
              <a:rPr lang="en" sz="1400" dirty="0"/>
              <a:t> </a:t>
            </a:r>
            <a:r>
              <a:rPr lang="en" sz="1400" dirty="0" err="1"/>
              <a:t>mereka</a:t>
            </a:r>
            <a:r>
              <a:rPr lang="en" sz="1400" dirty="0"/>
              <a:t>.</a:t>
            </a:r>
            <a:endParaRPr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err="1">
                <a:latin typeface="Calibri" panose="020F0502020204030204" pitchFamily="34" charset="0"/>
                <a:cs typeface="Calibri" panose="020F0502020204030204" pitchFamily="34" charset="0"/>
              </a:rPr>
              <a:t>Solusi</a:t>
            </a:r>
            <a:r>
              <a:rPr lang="en" b="1" dirty="0">
                <a:latin typeface="Calibri" panose="020F0502020204030204" pitchFamily="34" charset="0"/>
                <a:cs typeface="Calibri" panose="020F0502020204030204" pitchFamily="34" charset="0"/>
              </a:rPr>
              <a:t> </a:t>
            </a:r>
            <a:r>
              <a:rPr lang="en" b="1" dirty="0" err="1">
                <a:latin typeface="Calibri" panose="020F0502020204030204" pitchFamily="34" charset="0"/>
                <a:cs typeface="Calibri" panose="020F0502020204030204" pitchFamily="34" charset="0"/>
              </a:rPr>
              <a:t>Sebelumnya</a:t>
            </a:r>
            <a:endParaRPr b="1" dirty="0">
              <a:latin typeface="Calibri" panose="020F0502020204030204" pitchFamily="34" charset="0"/>
              <a:cs typeface="Calibri" panose="020F0502020204030204" pitchFamily="34" charset="0"/>
            </a:endParaRPr>
          </a:p>
        </p:txBody>
      </p:sp>
      <p:sp>
        <p:nvSpPr>
          <p:cNvPr id="98" name="Google Shape;98;p17"/>
          <p:cNvSpPr/>
          <p:nvPr/>
        </p:nvSpPr>
        <p:spPr>
          <a:xfrm>
            <a:off x="431950" y="1304804"/>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a:spLocks noGrp="1"/>
          </p:cNvSpPr>
          <p:nvPr>
            <p:ph type="body" idx="4294967295"/>
          </p:nvPr>
        </p:nvSpPr>
        <p:spPr>
          <a:xfrm>
            <a:off x="508325" y="2571750"/>
            <a:ext cx="2478600" cy="207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err="1"/>
              <a:t>Rehabilitasi</a:t>
            </a:r>
            <a:r>
              <a:rPr lang="en" sz="1600" dirty="0"/>
              <a:t> stroke </a:t>
            </a:r>
            <a:r>
              <a:rPr lang="en" sz="1600" dirty="0" err="1"/>
              <a:t>tradisional</a:t>
            </a:r>
            <a:r>
              <a:rPr lang="en" sz="1600" dirty="0"/>
              <a:t> (</a:t>
            </a:r>
            <a:r>
              <a:rPr lang="en" sz="1600" dirty="0" err="1"/>
              <a:t>nonkomputer</a:t>
            </a:r>
            <a:r>
              <a:rPr lang="en" sz="1600" dirty="0"/>
              <a:t>)</a:t>
            </a:r>
            <a:endParaRPr sz="1600" dirty="0"/>
          </a:p>
        </p:txBody>
      </p:sp>
      <p:grpSp>
        <p:nvGrpSpPr>
          <p:cNvPr id="100" name="Google Shape;100;p17"/>
          <p:cNvGrpSpPr/>
          <p:nvPr/>
        </p:nvGrpSpPr>
        <p:grpSpPr>
          <a:xfrm>
            <a:off x="3320505" y="1304875"/>
            <a:ext cx="5359243" cy="3416400"/>
            <a:chOff x="3320450" y="1304875"/>
            <a:chExt cx="2632500" cy="3416400"/>
          </a:xfrm>
        </p:grpSpPr>
        <p:sp>
          <p:nvSpPr>
            <p:cNvPr id="101" name="Google Shape;101;p17"/>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7"/>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Kekurangan</a:t>
            </a:r>
            <a:endParaRPr>
              <a:solidFill>
                <a:schemeClr val="lt1"/>
              </a:solidFill>
            </a:endParaRPr>
          </a:p>
        </p:txBody>
      </p:sp>
      <p:sp>
        <p:nvSpPr>
          <p:cNvPr id="104" name="Google Shape;104;p17"/>
          <p:cNvSpPr txBox="1">
            <a:spLocks noGrp="1"/>
          </p:cNvSpPr>
          <p:nvPr>
            <p:ph type="body" idx="4294967295"/>
          </p:nvPr>
        </p:nvSpPr>
        <p:spPr>
          <a:xfrm>
            <a:off x="3396775" y="1918450"/>
            <a:ext cx="5189700" cy="2726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Hanya dilakukan di pusat-pusat rehabilitas, seperti rumah sakit atau institut medis</a:t>
            </a:r>
            <a:endParaRPr sz="1400"/>
          </a:p>
          <a:p>
            <a:pPr marL="457200" lvl="0" indent="-317500" algn="l" rtl="0">
              <a:spcBef>
                <a:spcPts val="0"/>
              </a:spcBef>
              <a:spcAft>
                <a:spcPts val="0"/>
              </a:spcAft>
              <a:buSzPts val="1400"/>
              <a:buChar char="●"/>
            </a:pPr>
            <a:r>
              <a:rPr lang="en" sz="1400"/>
              <a:t>Butuh banyak fasilitas dan SDM</a:t>
            </a:r>
            <a:endParaRPr sz="1400"/>
          </a:p>
          <a:p>
            <a:pPr marL="457200" lvl="0" indent="-317500" algn="l" rtl="0">
              <a:spcBef>
                <a:spcPts val="0"/>
              </a:spcBef>
              <a:spcAft>
                <a:spcPts val="0"/>
              </a:spcAft>
              <a:buSzPts val="1400"/>
              <a:buChar char="●"/>
            </a:pPr>
            <a:r>
              <a:rPr lang="en" sz="1400"/>
              <a:t>Membosankan</a:t>
            </a:r>
            <a:endParaRPr sz="1400"/>
          </a:p>
          <a:p>
            <a:pPr marL="457200" lvl="0" indent="0" algn="l" rtl="0">
              <a:spcBef>
                <a:spcPts val="1600"/>
              </a:spcBef>
              <a:spcAft>
                <a:spcPts val="0"/>
              </a:spcAft>
              <a:buNone/>
            </a:pPr>
            <a:r>
              <a:rPr lang="en" sz="1400"/>
              <a:t>Jenis perawatan ini berkonsentrasi pada fungsi motorik tubuh pasien, latihan mereka terdiri dari tugas-tugas sepele dan membosankan yang perlu diulang, seperti menggerakkan tangan bolak-balik, memindahkan cangkir ke rak, dll.</a:t>
            </a:r>
            <a:endParaRPr sz="1400"/>
          </a:p>
          <a:p>
            <a:pPr marL="457200" lvl="0" indent="0" algn="l" rtl="0">
              <a:spcBef>
                <a:spcPts val="1600"/>
              </a:spcBef>
              <a:spcAft>
                <a:spcPts val="1600"/>
              </a:spcAft>
              <a:buNone/>
            </a:pP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dirty="0" err="1">
                <a:latin typeface="Calibri" panose="020F0502020204030204" pitchFamily="34" charset="0"/>
                <a:cs typeface="Calibri" panose="020F0502020204030204" pitchFamily="34" charset="0"/>
              </a:rPr>
              <a:t>Solusi</a:t>
            </a:r>
            <a:r>
              <a:rPr lang="en" sz="4200" b="1" dirty="0">
                <a:latin typeface="Calibri" panose="020F0502020204030204" pitchFamily="34" charset="0"/>
                <a:cs typeface="Calibri" panose="020F0502020204030204" pitchFamily="34" charset="0"/>
              </a:rPr>
              <a:t> yang </a:t>
            </a:r>
            <a:r>
              <a:rPr lang="en" sz="4200" b="1" dirty="0" err="1">
                <a:latin typeface="Calibri" panose="020F0502020204030204" pitchFamily="34" charset="0"/>
                <a:cs typeface="Calibri" panose="020F0502020204030204" pitchFamily="34" charset="0"/>
              </a:rPr>
              <a:t>Ditawarkan</a:t>
            </a:r>
            <a:r>
              <a:rPr lang="en" sz="4200" b="1" dirty="0">
                <a:latin typeface="Calibri" panose="020F0502020204030204" pitchFamily="34" charset="0"/>
                <a:cs typeface="Calibri" panose="020F0502020204030204" pitchFamily="34" charset="0"/>
              </a:rPr>
              <a:t> </a:t>
            </a:r>
            <a:endParaRPr sz="42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4200" dirty="0">
                <a:latin typeface="Calibri" panose="020F0502020204030204" pitchFamily="34" charset="0"/>
                <a:cs typeface="Calibri" panose="020F0502020204030204" pitchFamily="34" charset="0"/>
              </a:rPr>
              <a:t>AR-REHAB</a:t>
            </a:r>
            <a:endParaRPr sz="4200" dirty="0">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body" idx="1"/>
          </p:nvPr>
        </p:nvSpPr>
        <p:spPr>
          <a:xfrm>
            <a:off x="311700" y="1490250"/>
            <a:ext cx="8520600" cy="2163000"/>
          </a:xfrm>
          <a:prstGeom prst="rect">
            <a:avLst/>
          </a:prstGeom>
        </p:spPr>
        <p:txBody>
          <a:bodyPr spcFirstLastPara="1" wrap="square" lIns="91425" tIns="91425" rIns="91425" bIns="91425" anchor="t" anchorCtr="0">
            <a:noAutofit/>
          </a:bodyPr>
          <a:lstStyle/>
          <a:p>
            <a:pPr marL="0" marR="25400" lvl="0" indent="0" algn="l" rtl="0">
              <a:spcBef>
                <a:spcPts val="0"/>
              </a:spcBef>
              <a:spcAft>
                <a:spcPts val="0"/>
              </a:spcAft>
              <a:buNone/>
            </a:pPr>
            <a:r>
              <a:rPr lang="en" sz="1400"/>
              <a:t>AR-REHAB memanfaatkan teknologi Augmented Reality untuk menyediakan perawatan pasien dengan lingkungan yang menghibur dan alami.</a:t>
            </a:r>
            <a:endParaRPr sz="1400"/>
          </a:p>
          <a:p>
            <a:pPr marL="0" marR="25400" lvl="0" indent="0" algn="l" rtl="0">
              <a:spcBef>
                <a:spcPts val="0"/>
              </a:spcBef>
              <a:spcAft>
                <a:spcPts val="0"/>
              </a:spcAft>
              <a:buNone/>
            </a:pPr>
            <a:endParaRPr sz="1400"/>
          </a:p>
          <a:p>
            <a:pPr marL="0" marR="25400" lvl="0" indent="0" algn="l" rtl="0">
              <a:spcBef>
                <a:spcPts val="0"/>
              </a:spcBef>
              <a:spcAft>
                <a:spcPts val="0"/>
              </a:spcAft>
              <a:buNone/>
            </a:pPr>
            <a:r>
              <a:rPr lang="en" sz="1400"/>
              <a:t>AR-REHAB mengadopsi objek nyata ke dalam kerangka kerja dan memungkinkan pasien untuk menyentuh dan berinteraksi dengan lingkungan nyata dan virtual bersama-sama.</a:t>
            </a:r>
            <a:endParaRPr sz="1400"/>
          </a:p>
          <a:p>
            <a:pPr marL="0" marR="25400" lvl="0" indent="0" algn="l" rtl="0">
              <a:spcBef>
                <a:spcPts val="0"/>
              </a:spcBef>
              <a:spcAft>
                <a:spcPts val="0"/>
              </a:spcAft>
              <a:buNone/>
            </a:pPr>
            <a:endParaRPr sz="1400"/>
          </a:p>
          <a:p>
            <a:pPr marL="0" marR="25400" lvl="0" indent="0" algn="l" rtl="0">
              <a:spcBef>
                <a:spcPts val="0"/>
              </a:spcBef>
              <a:spcAft>
                <a:spcPts val="0"/>
              </a:spcAft>
              <a:buNone/>
            </a:pPr>
            <a:r>
              <a:rPr lang="en" sz="1400"/>
              <a:t>Skenario ini mengharuskan pasien untuk menggunakan objek nyata (misalnya, cangkir) untuk mencapai tujuan mereka.</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0" title="Cognicare - A Post-stroke Patient Rehabilitation using Mobile Augmented Reality (AR) Technology.mp4">
            <a:hlinkClick r:id="rId3"/>
          </p:cNvPr>
          <p:cNvPicPr preferRelativeResize="0"/>
          <p:nvPr/>
        </p:nvPicPr>
        <p:blipFill>
          <a:blip r:embed="rId4">
            <a:alphaModFix/>
          </a:blip>
          <a:stretch>
            <a:fillRect/>
          </a:stretch>
        </p:blipFill>
        <p:spPr>
          <a:xfrm>
            <a:off x="1858288" y="536475"/>
            <a:ext cx="5427425" cy="4070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Calibri" panose="020F0502020204030204" pitchFamily="34" charset="0"/>
                <a:cs typeface="Calibri" panose="020F0502020204030204" pitchFamily="34" charset="0"/>
              </a:rPr>
              <a:t>AR-Based Rehabilitation</a:t>
            </a:r>
            <a:endParaRPr b="1" dirty="0">
              <a:latin typeface="Calibri" panose="020F0502020204030204" pitchFamily="34" charset="0"/>
              <a:cs typeface="Calibri" panose="020F0502020204030204" pitchFamily="34" charset="0"/>
            </a:endParaRPr>
          </a:p>
        </p:txBody>
      </p:sp>
      <p:sp>
        <p:nvSpPr>
          <p:cNvPr id="125" name="Google Shape;125;p2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Sistem ini membawa komponen motivasi visual dan auditory.</a:t>
            </a:r>
            <a:endParaRPr/>
          </a:p>
          <a:p>
            <a:pPr marL="0" lvl="0" indent="0" algn="l" rtl="0">
              <a:spcBef>
                <a:spcPts val="1600"/>
              </a:spcBef>
              <a:spcAft>
                <a:spcPts val="0"/>
              </a:spcAft>
              <a:buNone/>
            </a:pPr>
            <a:r>
              <a:rPr lang="en"/>
              <a:t>Keuntungan :</a:t>
            </a:r>
            <a:endParaRPr/>
          </a:p>
          <a:p>
            <a:pPr marL="457200" lvl="0" indent="-317500" algn="l" rtl="0">
              <a:spcBef>
                <a:spcPts val="0"/>
              </a:spcBef>
              <a:spcAft>
                <a:spcPts val="0"/>
              </a:spcAft>
              <a:buSzPts val="1400"/>
              <a:buChar char="●"/>
            </a:pPr>
            <a:r>
              <a:rPr lang="en"/>
              <a:t>Menghemat ruang, biaya, dan upaya yang diperlukan untuk mengatur latihan di pusat rehabilitasi dengan kemampuan untuk melakukan pengulangan latihan yang tak terbatas.</a:t>
            </a:r>
            <a:endParaRPr/>
          </a:p>
          <a:p>
            <a:pPr marL="457200" lvl="0" indent="-317500" algn="l" rtl="0">
              <a:spcBef>
                <a:spcPts val="0"/>
              </a:spcBef>
              <a:spcAft>
                <a:spcPts val="0"/>
              </a:spcAft>
              <a:buSzPts val="1400"/>
              <a:buChar char="●"/>
            </a:pPr>
            <a:r>
              <a:rPr lang="en"/>
              <a:t>Dapat digunakan oleh banyak pasien, dan lebih dari satu sistem dapat diawasi oleh satu terapis.</a:t>
            </a:r>
            <a:endParaRPr/>
          </a:p>
        </p:txBody>
      </p:sp>
      <p:sp>
        <p:nvSpPr>
          <p:cNvPr id="126" name="Google Shape;126;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Me</a:t>
            </a:r>
            <a:r>
              <a:rPr lang="en">
                <a:solidFill>
                  <a:srgbClr val="CCCCCC"/>
                </a:solidFill>
              </a:rPr>
              <a:t>miliki kemampuan semiotom untuk berinteraksi dan memandu pasien pada dirinya sendiri tanpa pengawasan terus menerus dari terapis.</a:t>
            </a:r>
            <a:endParaRPr>
              <a:solidFill>
                <a:srgbClr val="CCCCCC"/>
              </a:solidFill>
            </a:endParaRPr>
          </a:p>
          <a:p>
            <a:pPr marL="0" marR="25400" lvl="0" indent="0" algn="l" rtl="0">
              <a:spcBef>
                <a:spcPts val="1600"/>
              </a:spcBef>
              <a:spcAft>
                <a:spcPts val="0"/>
              </a:spcAft>
              <a:buNone/>
            </a:pPr>
            <a:r>
              <a:rPr lang="en">
                <a:solidFill>
                  <a:srgbClr val="CCCCCC"/>
                </a:solidFill>
              </a:rPr>
              <a:t>Dengan demikian, koordinasi rehabilitasi stroke yang tepat dapat dicapai untuk memberikan layanan kesehatan kepada kelompok pasien yang lebih besar.</a:t>
            </a:r>
            <a:endParaRPr>
              <a:solidFill>
                <a:srgbClr val="CCCCCC"/>
              </a:solidFill>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1065</Words>
  <Application>Microsoft Macintosh PowerPoint</Application>
  <PresentationFormat>On-screen Show (16:9)</PresentationFormat>
  <Paragraphs>91</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Arial</vt:lpstr>
      <vt:lpstr>Oswald</vt:lpstr>
      <vt:lpstr>Average</vt:lpstr>
      <vt:lpstr>Slate</vt:lpstr>
      <vt:lpstr>AR-REHAB: An Augmented Reality Framework for Poststroke-Patient Rehabilitation </vt:lpstr>
      <vt:lpstr>The Team</vt:lpstr>
      <vt:lpstr>PENDAHULUAN</vt:lpstr>
      <vt:lpstr>Masalah</vt:lpstr>
      <vt:lpstr>Solusi Sebelumnya</vt:lpstr>
      <vt:lpstr>Solusi yang Ditawarkan  AR-REHAB</vt:lpstr>
      <vt:lpstr>PowerPoint Presentation</vt:lpstr>
      <vt:lpstr>PowerPoint Presentation</vt:lpstr>
      <vt:lpstr>AR-Based Rehabilitation</vt:lpstr>
      <vt:lpstr>Heptic-Based Rehabilitation</vt:lpstr>
      <vt:lpstr>Arsitektur </vt:lpstr>
      <vt:lpstr>PowerPoint Presentation</vt:lpstr>
      <vt:lpstr>Subsistem Pasien</vt:lpstr>
      <vt:lpstr>Subsistem Terapis</vt:lpstr>
      <vt:lpstr>Implementasi</vt:lpstr>
      <vt:lpstr>LATIHAN  AR-REHAB</vt:lpstr>
      <vt:lpstr>~</vt:lpstr>
      <vt:lpstr>Self Exercise</vt:lpstr>
      <vt:lpstr>HASIL  AR-REHAB</vt:lpstr>
      <vt:lpstr>PowerPoint Presentation</vt:lpstr>
      <vt:lpstr>PowerPoint Presentation</vt:lpstr>
      <vt:lpstr>Kesimpulan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AR-REHAB: An Augmented Reality Framework for Poststroke-Patient Rehabilitation </dc:title>
  <cp:lastModifiedBy>eL davin</cp:lastModifiedBy>
  <cp:revision>4</cp:revision>
  <dcterms:modified xsi:type="dcterms:W3CDTF">2018-09-27T00:29:29Z</dcterms:modified>
</cp:coreProperties>
</file>